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Default Extension="doc" ContentType="application/msword"/>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notesSlides/notesSlide17.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6"/>
  </p:notesMasterIdLst>
  <p:sldIdLst>
    <p:sldId id="256" r:id="rId2"/>
    <p:sldId id="262" r:id="rId3"/>
    <p:sldId id="322" r:id="rId4"/>
    <p:sldId id="427" r:id="rId5"/>
    <p:sldId id="428" r:id="rId6"/>
    <p:sldId id="436" r:id="rId7"/>
    <p:sldId id="445" r:id="rId8"/>
    <p:sldId id="432" r:id="rId9"/>
    <p:sldId id="417" r:id="rId10"/>
    <p:sldId id="446" r:id="rId11"/>
    <p:sldId id="416" r:id="rId12"/>
    <p:sldId id="435" r:id="rId13"/>
    <p:sldId id="447" r:id="rId14"/>
    <p:sldId id="448" r:id="rId15"/>
    <p:sldId id="449" r:id="rId16"/>
    <p:sldId id="450" r:id="rId17"/>
    <p:sldId id="451" r:id="rId18"/>
    <p:sldId id="452" r:id="rId19"/>
    <p:sldId id="453" r:id="rId20"/>
    <p:sldId id="454" r:id="rId21"/>
    <p:sldId id="456" r:id="rId22"/>
    <p:sldId id="455" r:id="rId23"/>
    <p:sldId id="460" r:id="rId24"/>
    <p:sldId id="470" r:id="rId25"/>
    <p:sldId id="263" r:id="rId26"/>
    <p:sldId id="267" r:id="rId27"/>
    <p:sldId id="269" r:id="rId28"/>
    <p:sldId id="270" r:id="rId29"/>
    <p:sldId id="266" r:id="rId30"/>
    <p:sldId id="462" r:id="rId31"/>
    <p:sldId id="457" r:id="rId32"/>
    <p:sldId id="268" r:id="rId33"/>
    <p:sldId id="356" r:id="rId34"/>
    <p:sldId id="464" r:id="rId35"/>
    <p:sldId id="469" r:id="rId36"/>
    <p:sldId id="466" r:id="rId37"/>
    <p:sldId id="467" r:id="rId38"/>
    <p:sldId id="369" r:id="rId39"/>
    <p:sldId id="434" r:id="rId40"/>
    <p:sldId id="458" r:id="rId41"/>
    <p:sldId id="461" r:id="rId42"/>
    <p:sldId id="370" r:id="rId43"/>
    <p:sldId id="404" r:id="rId44"/>
    <p:sldId id="371" r:id="rId45"/>
    <p:sldId id="379" r:id="rId46"/>
    <p:sldId id="380" r:id="rId47"/>
    <p:sldId id="471" r:id="rId48"/>
    <p:sldId id="473" r:id="rId49"/>
    <p:sldId id="474" r:id="rId50"/>
    <p:sldId id="476" r:id="rId51"/>
    <p:sldId id="399" r:id="rId52"/>
    <p:sldId id="384" r:id="rId53"/>
    <p:sldId id="385" r:id="rId54"/>
    <p:sldId id="386" r:id="rId55"/>
    <p:sldId id="410" r:id="rId56"/>
    <p:sldId id="373" r:id="rId57"/>
    <p:sldId id="374" r:id="rId58"/>
    <p:sldId id="403" r:id="rId59"/>
    <p:sldId id="400" r:id="rId60"/>
    <p:sldId id="423" r:id="rId61"/>
    <p:sldId id="412" r:id="rId62"/>
    <p:sldId id="325" r:id="rId63"/>
    <p:sldId id="426" r:id="rId64"/>
    <p:sldId id="411"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357"/>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2814" y="-9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729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D52F32-52A2-4AD1-AC93-7AAE3550E6D4}"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en-US"/>
        </a:p>
      </dgm:t>
    </dgm:pt>
    <dgm:pt modelId="{D21F4BB3-D3B9-4907-82B6-92326DE8CEB9}">
      <dgm:prSet phldrT="[Text]" custT="1"/>
      <dgm:spPr/>
      <dgm:t>
        <a:bodyPr/>
        <a:lstStyle/>
        <a:p>
          <a:pPr>
            <a:spcAft>
              <a:spcPts val="600"/>
            </a:spcAft>
          </a:pPr>
          <a:r>
            <a:rPr lang="en-US" sz="2400" b="1" dirty="0" smtClean="0"/>
            <a:t>Composites Industry</a:t>
          </a:r>
        </a:p>
        <a:p>
          <a:pPr>
            <a:spcAft>
              <a:spcPts val="0"/>
            </a:spcAft>
          </a:pPr>
          <a:r>
            <a:rPr lang="en-US" sz="2400" dirty="0" smtClean="0"/>
            <a:t>3000+ Companies </a:t>
          </a:r>
        </a:p>
        <a:p>
          <a:pPr>
            <a:spcAft>
              <a:spcPts val="0"/>
            </a:spcAft>
          </a:pPr>
          <a:r>
            <a:rPr lang="en-US" sz="2400" dirty="0" smtClean="0"/>
            <a:t>280,000+ employees</a:t>
          </a:r>
        </a:p>
        <a:p>
          <a:pPr>
            <a:spcAft>
              <a:spcPts val="0"/>
            </a:spcAft>
          </a:pPr>
          <a:r>
            <a:rPr lang="en-US" sz="2400" dirty="0" smtClean="0"/>
            <a:t>North America</a:t>
          </a:r>
        </a:p>
      </dgm:t>
    </dgm:pt>
    <dgm:pt modelId="{DB756D2B-5836-482F-977B-117D99B3654D}" type="parTrans" cxnId="{E782572F-36D6-4C78-BDAE-6FFC1413090C}">
      <dgm:prSet/>
      <dgm:spPr/>
      <dgm:t>
        <a:bodyPr/>
        <a:lstStyle/>
        <a:p>
          <a:endParaRPr lang="en-US"/>
        </a:p>
      </dgm:t>
    </dgm:pt>
    <dgm:pt modelId="{6CE5FDB0-3190-4950-9CED-26D493CA36A4}" type="sibTrans" cxnId="{E782572F-36D6-4C78-BDAE-6FFC1413090C}">
      <dgm:prSet/>
      <dgm:spPr/>
      <dgm:t>
        <a:bodyPr/>
        <a:lstStyle/>
        <a:p>
          <a:endParaRPr lang="en-US"/>
        </a:p>
      </dgm:t>
    </dgm:pt>
    <dgm:pt modelId="{CD988D94-0E03-4A41-9882-64EDB236F5AF}">
      <dgm:prSet phldrT="[Text]" custT="1"/>
      <dgm:spPr/>
      <dgm:t>
        <a:bodyPr/>
        <a:lstStyle/>
        <a:p>
          <a:r>
            <a:rPr lang="en-US" sz="2800" dirty="0" smtClean="0"/>
            <a:t>Manufacturers</a:t>
          </a:r>
          <a:endParaRPr lang="en-US" sz="2800" dirty="0"/>
        </a:p>
      </dgm:t>
    </dgm:pt>
    <dgm:pt modelId="{561CA612-9105-47CB-AA4F-712CDA368B9B}" type="parTrans" cxnId="{477F281A-1946-4FCF-B938-60A9C98EBFE1}">
      <dgm:prSet/>
      <dgm:spPr/>
      <dgm:t>
        <a:bodyPr/>
        <a:lstStyle/>
        <a:p>
          <a:endParaRPr lang="en-US"/>
        </a:p>
      </dgm:t>
    </dgm:pt>
    <dgm:pt modelId="{9DEE77FE-DBA5-4CBB-AE06-519D3093039F}" type="sibTrans" cxnId="{477F281A-1946-4FCF-B938-60A9C98EBFE1}">
      <dgm:prSet/>
      <dgm:spPr/>
      <dgm:t>
        <a:bodyPr/>
        <a:lstStyle/>
        <a:p>
          <a:endParaRPr lang="en-US"/>
        </a:p>
      </dgm:t>
    </dgm:pt>
    <dgm:pt modelId="{97339BCE-C93C-445D-AE2F-F5FCF432D6FF}">
      <dgm:prSet phldrT="[Text]" custT="1"/>
      <dgm:spPr/>
      <dgm:t>
        <a:bodyPr/>
        <a:lstStyle/>
        <a:p>
          <a:r>
            <a:rPr lang="en-US" sz="2400" dirty="0" smtClean="0"/>
            <a:t>Material Suppliers &amp; Distributors</a:t>
          </a:r>
          <a:endParaRPr lang="en-US" sz="2400" dirty="0"/>
        </a:p>
      </dgm:t>
    </dgm:pt>
    <dgm:pt modelId="{BBA30C03-5EA4-4508-BD50-CF9909376955}" type="parTrans" cxnId="{1727070E-CC2D-4CC1-AE22-84B86F1D9F9B}">
      <dgm:prSet/>
      <dgm:spPr/>
      <dgm:t>
        <a:bodyPr/>
        <a:lstStyle/>
        <a:p>
          <a:endParaRPr lang="en-US"/>
        </a:p>
      </dgm:t>
    </dgm:pt>
    <dgm:pt modelId="{80C494CB-1A72-406A-BB87-E769ADC2DC77}" type="sibTrans" cxnId="{1727070E-CC2D-4CC1-AE22-84B86F1D9F9B}">
      <dgm:prSet/>
      <dgm:spPr/>
      <dgm:t>
        <a:bodyPr/>
        <a:lstStyle/>
        <a:p>
          <a:endParaRPr lang="en-US"/>
        </a:p>
      </dgm:t>
    </dgm:pt>
    <dgm:pt modelId="{A6A57578-F6D2-446E-B537-B68A59E0E0FA}">
      <dgm:prSet phldrT="[Text]" custT="1"/>
      <dgm:spPr/>
      <dgm:t>
        <a:bodyPr/>
        <a:lstStyle/>
        <a:p>
          <a:r>
            <a:rPr lang="en-US" sz="2800" dirty="0" smtClean="0"/>
            <a:t>Industry Consultants</a:t>
          </a:r>
          <a:endParaRPr lang="en-US" sz="2800" dirty="0"/>
        </a:p>
      </dgm:t>
    </dgm:pt>
    <dgm:pt modelId="{2CC83786-7DF2-40C6-8878-FD8DC0BA1A2F}" type="parTrans" cxnId="{2FF17E70-7BA4-43F8-84D9-D2B43DF16FCF}">
      <dgm:prSet/>
      <dgm:spPr/>
      <dgm:t>
        <a:bodyPr/>
        <a:lstStyle/>
        <a:p>
          <a:endParaRPr lang="en-US"/>
        </a:p>
      </dgm:t>
    </dgm:pt>
    <dgm:pt modelId="{89AC0CC0-44D7-4B22-BAE5-4CBD631E7E4C}" type="sibTrans" cxnId="{2FF17E70-7BA4-43F8-84D9-D2B43DF16FCF}">
      <dgm:prSet/>
      <dgm:spPr/>
      <dgm:t>
        <a:bodyPr/>
        <a:lstStyle/>
        <a:p>
          <a:endParaRPr lang="en-US"/>
        </a:p>
      </dgm:t>
    </dgm:pt>
    <dgm:pt modelId="{4EE453FD-1E40-41F9-BE05-6068D2FB1DEF}">
      <dgm:prSet phldrT="[Text]" custT="1"/>
      <dgm:spPr/>
      <dgm:t>
        <a:bodyPr/>
        <a:lstStyle/>
        <a:p>
          <a:r>
            <a:rPr lang="en-US" sz="2800" dirty="0" smtClean="0"/>
            <a:t>Academia</a:t>
          </a:r>
          <a:endParaRPr lang="en-US" sz="2800" dirty="0"/>
        </a:p>
      </dgm:t>
    </dgm:pt>
    <dgm:pt modelId="{F1C134CC-E5E2-4A98-80B5-F97283454F8F}" type="parTrans" cxnId="{E559D096-4373-4833-ADD7-2F9C7181292B}">
      <dgm:prSet/>
      <dgm:spPr/>
      <dgm:t>
        <a:bodyPr/>
        <a:lstStyle/>
        <a:p>
          <a:endParaRPr lang="en-US"/>
        </a:p>
      </dgm:t>
    </dgm:pt>
    <dgm:pt modelId="{69B6B1AD-FE13-42D3-9D83-0C970428FBE0}" type="sibTrans" cxnId="{E559D096-4373-4833-ADD7-2F9C7181292B}">
      <dgm:prSet/>
      <dgm:spPr/>
      <dgm:t>
        <a:bodyPr/>
        <a:lstStyle/>
        <a:p>
          <a:endParaRPr lang="en-US"/>
        </a:p>
      </dgm:t>
    </dgm:pt>
    <dgm:pt modelId="{16649199-D824-4A06-8699-14ADEC0DC4D3}" type="pres">
      <dgm:prSet presAssocID="{51D52F32-52A2-4AD1-AC93-7AAE3550E6D4}" presName="diagram" presStyleCnt="0">
        <dgm:presLayoutVars>
          <dgm:chMax val="1"/>
          <dgm:dir/>
          <dgm:animLvl val="ctr"/>
          <dgm:resizeHandles val="exact"/>
        </dgm:presLayoutVars>
      </dgm:prSet>
      <dgm:spPr/>
      <dgm:t>
        <a:bodyPr/>
        <a:lstStyle/>
        <a:p>
          <a:endParaRPr lang="en-US"/>
        </a:p>
      </dgm:t>
    </dgm:pt>
    <dgm:pt modelId="{40DFE02D-391A-4FB4-8DDE-7CE2D4BCECAE}" type="pres">
      <dgm:prSet presAssocID="{51D52F32-52A2-4AD1-AC93-7AAE3550E6D4}" presName="matrix" presStyleCnt="0"/>
      <dgm:spPr/>
    </dgm:pt>
    <dgm:pt modelId="{57512BC5-740B-4EBC-A91A-EF45F6434332}" type="pres">
      <dgm:prSet presAssocID="{51D52F32-52A2-4AD1-AC93-7AAE3550E6D4}" presName="tile1" presStyleLbl="node1" presStyleIdx="0" presStyleCnt="4" custLinFactNeighborX="-2500"/>
      <dgm:spPr/>
      <dgm:t>
        <a:bodyPr/>
        <a:lstStyle/>
        <a:p>
          <a:endParaRPr lang="en-US"/>
        </a:p>
      </dgm:t>
    </dgm:pt>
    <dgm:pt modelId="{AF99B3AB-39F0-4332-855E-4AB18C3555C7}" type="pres">
      <dgm:prSet presAssocID="{51D52F32-52A2-4AD1-AC93-7AAE3550E6D4}" presName="tile1text" presStyleLbl="node1" presStyleIdx="0" presStyleCnt="4">
        <dgm:presLayoutVars>
          <dgm:chMax val="0"/>
          <dgm:chPref val="0"/>
          <dgm:bulletEnabled val="1"/>
        </dgm:presLayoutVars>
      </dgm:prSet>
      <dgm:spPr/>
      <dgm:t>
        <a:bodyPr/>
        <a:lstStyle/>
        <a:p>
          <a:endParaRPr lang="en-US"/>
        </a:p>
      </dgm:t>
    </dgm:pt>
    <dgm:pt modelId="{ED2902BA-26C9-4B58-ABB7-51B6BFE77888}" type="pres">
      <dgm:prSet presAssocID="{51D52F32-52A2-4AD1-AC93-7AAE3550E6D4}" presName="tile2" presStyleLbl="node1" presStyleIdx="1" presStyleCnt="4"/>
      <dgm:spPr/>
      <dgm:t>
        <a:bodyPr/>
        <a:lstStyle/>
        <a:p>
          <a:endParaRPr lang="en-US"/>
        </a:p>
      </dgm:t>
    </dgm:pt>
    <dgm:pt modelId="{11E260DD-8DF3-4895-B1D9-558EBCED15B9}" type="pres">
      <dgm:prSet presAssocID="{51D52F32-52A2-4AD1-AC93-7AAE3550E6D4}" presName="tile2text" presStyleLbl="node1" presStyleIdx="1" presStyleCnt="4">
        <dgm:presLayoutVars>
          <dgm:chMax val="0"/>
          <dgm:chPref val="0"/>
          <dgm:bulletEnabled val="1"/>
        </dgm:presLayoutVars>
      </dgm:prSet>
      <dgm:spPr/>
      <dgm:t>
        <a:bodyPr/>
        <a:lstStyle/>
        <a:p>
          <a:endParaRPr lang="en-US"/>
        </a:p>
      </dgm:t>
    </dgm:pt>
    <dgm:pt modelId="{42266A08-A56C-431F-8183-C6EF4563A615}" type="pres">
      <dgm:prSet presAssocID="{51D52F32-52A2-4AD1-AC93-7AAE3550E6D4}" presName="tile3" presStyleLbl="node1" presStyleIdx="2" presStyleCnt="4"/>
      <dgm:spPr/>
      <dgm:t>
        <a:bodyPr/>
        <a:lstStyle/>
        <a:p>
          <a:endParaRPr lang="en-US"/>
        </a:p>
      </dgm:t>
    </dgm:pt>
    <dgm:pt modelId="{21FD6C52-21A7-42B7-B33C-2A81A0697F30}" type="pres">
      <dgm:prSet presAssocID="{51D52F32-52A2-4AD1-AC93-7AAE3550E6D4}" presName="tile3text" presStyleLbl="node1" presStyleIdx="2" presStyleCnt="4">
        <dgm:presLayoutVars>
          <dgm:chMax val="0"/>
          <dgm:chPref val="0"/>
          <dgm:bulletEnabled val="1"/>
        </dgm:presLayoutVars>
      </dgm:prSet>
      <dgm:spPr/>
      <dgm:t>
        <a:bodyPr/>
        <a:lstStyle/>
        <a:p>
          <a:endParaRPr lang="en-US"/>
        </a:p>
      </dgm:t>
    </dgm:pt>
    <dgm:pt modelId="{1531F994-4B75-45EE-9108-FC8E7858937E}" type="pres">
      <dgm:prSet presAssocID="{51D52F32-52A2-4AD1-AC93-7AAE3550E6D4}" presName="tile4" presStyleLbl="node1" presStyleIdx="3" presStyleCnt="4"/>
      <dgm:spPr/>
      <dgm:t>
        <a:bodyPr/>
        <a:lstStyle/>
        <a:p>
          <a:endParaRPr lang="en-US"/>
        </a:p>
      </dgm:t>
    </dgm:pt>
    <dgm:pt modelId="{1BC2E025-8D04-407B-AAD9-F48C1636A830}" type="pres">
      <dgm:prSet presAssocID="{51D52F32-52A2-4AD1-AC93-7AAE3550E6D4}" presName="tile4text" presStyleLbl="node1" presStyleIdx="3" presStyleCnt="4">
        <dgm:presLayoutVars>
          <dgm:chMax val="0"/>
          <dgm:chPref val="0"/>
          <dgm:bulletEnabled val="1"/>
        </dgm:presLayoutVars>
      </dgm:prSet>
      <dgm:spPr/>
      <dgm:t>
        <a:bodyPr/>
        <a:lstStyle/>
        <a:p>
          <a:endParaRPr lang="en-US"/>
        </a:p>
      </dgm:t>
    </dgm:pt>
    <dgm:pt modelId="{9A292FCC-43F0-4421-A263-9B68059F9935}" type="pres">
      <dgm:prSet presAssocID="{51D52F32-52A2-4AD1-AC93-7AAE3550E6D4}" presName="centerTile" presStyleLbl="fgShp" presStyleIdx="0" presStyleCnt="1" custScaleX="216667" custScaleY="165000">
        <dgm:presLayoutVars>
          <dgm:chMax val="0"/>
          <dgm:chPref val="0"/>
        </dgm:presLayoutVars>
      </dgm:prSet>
      <dgm:spPr/>
      <dgm:t>
        <a:bodyPr/>
        <a:lstStyle/>
        <a:p>
          <a:endParaRPr lang="en-US"/>
        </a:p>
      </dgm:t>
    </dgm:pt>
  </dgm:ptLst>
  <dgm:cxnLst>
    <dgm:cxn modelId="{58E4F764-45E1-4212-9BD6-6464E57AFB31}" type="presOf" srcId="{A6A57578-F6D2-446E-B537-B68A59E0E0FA}" destId="{42266A08-A56C-431F-8183-C6EF4563A615}" srcOrd="0" destOrd="0" presId="urn:microsoft.com/office/officeart/2005/8/layout/matrix1"/>
    <dgm:cxn modelId="{DB7BC2C5-7471-4B75-9726-B968ADF21023}" type="presOf" srcId="{D21F4BB3-D3B9-4907-82B6-92326DE8CEB9}" destId="{9A292FCC-43F0-4421-A263-9B68059F9935}" srcOrd="0" destOrd="0" presId="urn:microsoft.com/office/officeart/2005/8/layout/matrix1"/>
    <dgm:cxn modelId="{2FCFC591-5A80-4175-A6F3-7DF337740BF2}" type="presOf" srcId="{51D52F32-52A2-4AD1-AC93-7AAE3550E6D4}" destId="{16649199-D824-4A06-8699-14ADEC0DC4D3}" srcOrd="0" destOrd="0" presId="urn:microsoft.com/office/officeart/2005/8/layout/matrix1"/>
    <dgm:cxn modelId="{B7C6EAC0-9162-4813-BE67-BB0BE4D6064D}" type="presOf" srcId="{CD988D94-0E03-4A41-9882-64EDB236F5AF}" destId="{57512BC5-740B-4EBC-A91A-EF45F6434332}" srcOrd="0" destOrd="0" presId="urn:microsoft.com/office/officeart/2005/8/layout/matrix1"/>
    <dgm:cxn modelId="{FD27BA28-836F-4D57-98DE-9DABF8A9A3C0}" type="presOf" srcId="{97339BCE-C93C-445D-AE2F-F5FCF432D6FF}" destId="{ED2902BA-26C9-4B58-ABB7-51B6BFE77888}" srcOrd="0" destOrd="0" presId="urn:microsoft.com/office/officeart/2005/8/layout/matrix1"/>
    <dgm:cxn modelId="{5A8112E2-8103-49AE-94AC-B40A67DEF59C}" type="presOf" srcId="{4EE453FD-1E40-41F9-BE05-6068D2FB1DEF}" destId="{1BC2E025-8D04-407B-AAD9-F48C1636A830}" srcOrd="1" destOrd="0" presId="urn:microsoft.com/office/officeart/2005/8/layout/matrix1"/>
    <dgm:cxn modelId="{E559D096-4373-4833-ADD7-2F9C7181292B}" srcId="{D21F4BB3-D3B9-4907-82B6-92326DE8CEB9}" destId="{4EE453FD-1E40-41F9-BE05-6068D2FB1DEF}" srcOrd="3" destOrd="0" parTransId="{F1C134CC-E5E2-4A98-80B5-F97283454F8F}" sibTransId="{69B6B1AD-FE13-42D3-9D83-0C970428FBE0}"/>
    <dgm:cxn modelId="{477F281A-1946-4FCF-B938-60A9C98EBFE1}" srcId="{D21F4BB3-D3B9-4907-82B6-92326DE8CEB9}" destId="{CD988D94-0E03-4A41-9882-64EDB236F5AF}" srcOrd="0" destOrd="0" parTransId="{561CA612-9105-47CB-AA4F-712CDA368B9B}" sibTransId="{9DEE77FE-DBA5-4CBB-AE06-519D3093039F}"/>
    <dgm:cxn modelId="{E782572F-36D6-4C78-BDAE-6FFC1413090C}" srcId="{51D52F32-52A2-4AD1-AC93-7AAE3550E6D4}" destId="{D21F4BB3-D3B9-4907-82B6-92326DE8CEB9}" srcOrd="0" destOrd="0" parTransId="{DB756D2B-5836-482F-977B-117D99B3654D}" sibTransId="{6CE5FDB0-3190-4950-9CED-26D493CA36A4}"/>
    <dgm:cxn modelId="{5C8DA66C-676C-41E5-92F3-D2925C03FD65}" type="presOf" srcId="{A6A57578-F6D2-446E-B537-B68A59E0E0FA}" destId="{21FD6C52-21A7-42B7-B33C-2A81A0697F30}" srcOrd="1" destOrd="0" presId="urn:microsoft.com/office/officeart/2005/8/layout/matrix1"/>
    <dgm:cxn modelId="{FE5A0C6E-C887-4FBD-8B9C-D0FD30A16BD3}" type="presOf" srcId="{CD988D94-0E03-4A41-9882-64EDB236F5AF}" destId="{AF99B3AB-39F0-4332-855E-4AB18C3555C7}" srcOrd="1" destOrd="0" presId="urn:microsoft.com/office/officeart/2005/8/layout/matrix1"/>
    <dgm:cxn modelId="{1727070E-CC2D-4CC1-AE22-84B86F1D9F9B}" srcId="{D21F4BB3-D3B9-4907-82B6-92326DE8CEB9}" destId="{97339BCE-C93C-445D-AE2F-F5FCF432D6FF}" srcOrd="1" destOrd="0" parTransId="{BBA30C03-5EA4-4508-BD50-CF9909376955}" sibTransId="{80C494CB-1A72-406A-BB87-E769ADC2DC77}"/>
    <dgm:cxn modelId="{2FF17E70-7BA4-43F8-84D9-D2B43DF16FCF}" srcId="{D21F4BB3-D3B9-4907-82B6-92326DE8CEB9}" destId="{A6A57578-F6D2-446E-B537-B68A59E0E0FA}" srcOrd="2" destOrd="0" parTransId="{2CC83786-7DF2-40C6-8878-FD8DC0BA1A2F}" sibTransId="{89AC0CC0-44D7-4B22-BAE5-4CBD631E7E4C}"/>
    <dgm:cxn modelId="{CEA28FA0-7ECD-4A85-9FE4-8B6839156579}" type="presOf" srcId="{4EE453FD-1E40-41F9-BE05-6068D2FB1DEF}" destId="{1531F994-4B75-45EE-9108-FC8E7858937E}" srcOrd="0" destOrd="0" presId="urn:microsoft.com/office/officeart/2005/8/layout/matrix1"/>
    <dgm:cxn modelId="{AD295372-3CEC-49AA-BB17-6CB6B961B694}" type="presOf" srcId="{97339BCE-C93C-445D-AE2F-F5FCF432D6FF}" destId="{11E260DD-8DF3-4895-B1D9-558EBCED15B9}" srcOrd="1" destOrd="0" presId="urn:microsoft.com/office/officeart/2005/8/layout/matrix1"/>
    <dgm:cxn modelId="{D55AFB60-AC31-42C2-A8CD-2998AE7FE728}" type="presParOf" srcId="{16649199-D824-4A06-8699-14ADEC0DC4D3}" destId="{40DFE02D-391A-4FB4-8DDE-7CE2D4BCECAE}" srcOrd="0" destOrd="0" presId="urn:microsoft.com/office/officeart/2005/8/layout/matrix1"/>
    <dgm:cxn modelId="{D454D31B-27EC-4FE7-88F7-1CA86B02C378}" type="presParOf" srcId="{40DFE02D-391A-4FB4-8DDE-7CE2D4BCECAE}" destId="{57512BC5-740B-4EBC-A91A-EF45F6434332}" srcOrd="0" destOrd="0" presId="urn:microsoft.com/office/officeart/2005/8/layout/matrix1"/>
    <dgm:cxn modelId="{F5DFBE4C-FE96-4046-81C2-BB5A67403159}" type="presParOf" srcId="{40DFE02D-391A-4FB4-8DDE-7CE2D4BCECAE}" destId="{AF99B3AB-39F0-4332-855E-4AB18C3555C7}" srcOrd="1" destOrd="0" presId="urn:microsoft.com/office/officeart/2005/8/layout/matrix1"/>
    <dgm:cxn modelId="{F219908A-5DB3-4643-957C-16580E708F09}" type="presParOf" srcId="{40DFE02D-391A-4FB4-8DDE-7CE2D4BCECAE}" destId="{ED2902BA-26C9-4B58-ABB7-51B6BFE77888}" srcOrd="2" destOrd="0" presId="urn:microsoft.com/office/officeart/2005/8/layout/matrix1"/>
    <dgm:cxn modelId="{AE389053-90FA-4BB6-9A6A-9EB3641A9C39}" type="presParOf" srcId="{40DFE02D-391A-4FB4-8DDE-7CE2D4BCECAE}" destId="{11E260DD-8DF3-4895-B1D9-558EBCED15B9}" srcOrd="3" destOrd="0" presId="urn:microsoft.com/office/officeart/2005/8/layout/matrix1"/>
    <dgm:cxn modelId="{87B4CAAE-524A-4D2E-A862-FC579F9F6C76}" type="presParOf" srcId="{40DFE02D-391A-4FB4-8DDE-7CE2D4BCECAE}" destId="{42266A08-A56C-431F-8183-C6EF4563A615}" srcOrd="4" destOrd="0" presId="urn:microsoft.com/office/officeart/2005/8/layout/matrix1"/>
    <dgm:cxn modelId="{699C5398-6DBD-41EF-870B-9BB55DFDDCBF}" type="presParOf" srcId="{40DFE02D-391A-4FB4-8DDE-7CE2D4BCECAE}" destId="{21FD6C52-21A7-42B7-B33C-2A81A0697F30}" srcOrd="5" destOrd="0" presId="urn:microsoft.com/office/officeart/2005/8/layout/matrix1"/>
    <dgm:cxn modelId="{F858634A-F110-43BE-BE04-482D0BF4D59D}" type="presParOf" srcId="{40DFE02D-391A-4FB4-8DDE-7CE2D4BCECAE}" destId="{1531F994-4B75-45EE-9108-FC8E7858937E}" srcOrd="6" destOrd="0" presId="urn:microsoft.com/office/officeart/2005/8/layout/matrix1"/>
    <dgm:cxn modelId="{760B6F3F-AF0A-4A85-B05C-7AACB44DF578}" type="presParOf" srcId="{40DFE02D-391A-4FB4-8DDE-7CE2D4BCECAE}" destId="{1BC2E025-8D04-407B-AAD9-F48C1636A830}" srcOrd="7" destOrd="0" presId="urn:microsoft.com/office/officeart/2005/8/layout/matrix1"/>
    <dgm:cxn modelId="{4FE8B71B-CFE4-4590-9655-78C2E8AE1029}" type="presParOf" srcId="{16649199-D824-4A06-8699-14ADEC0DC4D3}" destId="{9A292FCC-43F0-4421-A263-9B68059F9935}" srcOrd="1" destOrd="0" presId="urn:microsoft.com/office/officeart/2005/8/layout/matrix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4714E5-B2CA-4D72-92ED-70F4B350F0D1}" type="doc">
      <dgm:prSet loTypeId="urn:microsoft.com/office/officeart/2005/8/layout/pList2" loCatId="list" qsTypeId="urn:microsoft.com/office/officeart/2005/8/quickstyle/simple1" qsCatId="simple" csTypeId="urn:microsoft.com/office/officeart/2005/8/colors/colorful1" csCatId="colorful" phldr="1"/>
      <dgm:spPr/>
    </dgm:pt>
    <dgm:pt modelId="{CFCECD63-BEB2-4F4B-A48D-8BE1EDC8BDD8}">
      <dgm:prSet phldrT="[Text]" custT="1"/>
      <dgm:spPr/>
      <dgm:t>
        <a:bodyPr/>
        <a:lstStyle/>
        <a:p>
          <a:r>
            <a:rPr lang="en-US" sz="2000" dirty="0" err="1" smtClean="0"/>
            <a:t>Sierrita</a:t>
          </a:r>
          <a:r>
            <a:rPr lang="en-US" sz="2000" dirty="0" smtClean="0"/>
            <a:t> de la Cruz Creek Bridge </a:t>
          </a:r>
        </a:p>
        <a:p>
          <a:r>
            <a:rPr lang="en-US" sz="2000" dirty="0" smtClean="0"/>
            <a:t>USA</a:t>
          </a:r>
          <a:endParaRPr lang="en-US" sz="2000" dirty="0"/>
        </a:p>
      </dgm:t>
    </dgm:pt>
    <dgm:pt modelId="{B64906B9-A8BD-4056-A00C-AC9D0A23BBDD}" type="parTrans" cxnId="{143C7C02-ABAA-4318-913F-8C5F31560552}">
      <dgm:prSet/>
      <dgm:spPr/>
      <dgm:t>
        <a:bodyPr/>
        <a:lstStyle/>
        <a:p>
          <a:endParaRPr lang="en-US"/>
        </a:p>
      </dgm:t>
    </dgm:pt>
    <dgm:pt modelId="{B345B9BC-CC87-479A-9540-82193FE9D768}" type="sibTrans" cxnId="{143C7C02-ABAA-4318-913F-8C5F31560552}">
      <dgm:prSet/>
      <dgm:spPr/>
      <dgm:t>
        <a:bodyPr/>
        <a:lstStyle/>
        <a:p>
          <a:endParaRPr lang="en-US"/>
        </a:p>
      </dgm:t>
    </dgm:pt>
    <dgm:pt modelId="{80C43DD7-AF42-42F8-A12A-E3820EBF3BB5}">
      <dgm:prSet phldrT="[Text]" custT="1"/>
      <dgm:spPr/>
      <dgm:t>
        <a:bodyPr/>
        <a:lstStyle/>
        <a:p>
          <a:r>
            <a:rPr lang="en-US" sz="2000" dirty="0" smtClean="0"/>
            <a:t>Pierce Street Bridge, Lima OH</a:t>
          </a:r>
        </a:p>
        <a:p>
          <a:r>
            <a:rPr lang="en-US" sz="2000" dirty="0" smtClean="0"/>
            <a:t>USA</a:t>
          </a:r>
          <a:endParaRPr lang="en-US" sz="2000" dirty="0"/>
        </a:p>
      </dgm:t>
    </dgm:pt>
    <dgm:pt modelId="{557CC1D0-A008-488E-97B5-C2461559A5BF}" type="parTrans" cxnId="{DE0665AD-946D-4687-8CEE-5329DE142EF8}">
      <dgm:prSet/>
      <dgm:spPr/>
      <dgm:t>
        <a:bodyPr/>
        <a:lstStyle/>
        <a:p>
          <a:endParaRPr lang="en-US"/>
        </a:p>
      </dgm:t>
    </dgm:pt>
    <dgm:pt modelId="{05453A8F-4F7F-4CA0-8FEC-C57FA6A98A06}" type="sibTrans" cxnId="{DE0665AD-946D-4687-8CEE-5329DE142EF8}">
      <dgm:prSet/>
      <dgm:spPr/>
      <dgm:t>
        <a:bodyPr/>
        <a:lstStyle/>
        <a:p>
          <a:endParaRPr lang="en-US"/>
        </a:p>
      </dgm:t>
    </dgm:pt>
    <dgm:pt modelId="{C3C24C8C-25A9-4F39-8345-BB04FB803EFF}">
      <dgm:prSet phldrT="[Text]" custT="1"/>
      <dgm:spPr>
        <a:solidFill>
          <a:srgbClr val="CCCC99"/>
        </a:solidFill>
      </dgm:spPr>
      <dgm:t>
        <a:bodyPr/>
        <a:lstStyle/>
        <a:p>
          <a:r>
            <a:rPr lang="en-US" sz="2000" dirty="0" smtClean="0"/>
            <a:t>Wotton, Quebec</a:t>
          </a:r>
        </a:p>
        <a:p>
          <a:r>
            <a:rPr lang="en-US" sz="2000" dirty="0" smtClean="0"/>
            <a:t>Canada</a:t>
          </a:r>
          <a:endParaRPr lang="en-US" sz="2000" dirty="0"/>
        </a:p>
      </dgm:t>
    </dgm:pt>
    <dgm:pt modelId="{8C6D7A66-F18C-42BA-A826-387D337AE633}" type="parTrans" cxnId="{24EA9E9F-0585-455E-AA43-D69553829F2B}">
      <dgm:prSet/>
      <dgm:spPr/>
      <dgm:t>
        <a:bodyPr/>
        <a:lstStyle/>
        <a:p>
          <a:endParaRPr lang="en-US"/>
        </a:p>
      </dgm:t>
    </dgm:pt>
    <dgm:pt modelId="{CD3200D3-38C7-44AB-B97A-89FC843FF550}" type="sibTrans" cxnId="{24EA9E9F-0585-455E-AA43-D69553829F2B}">
      <dgm:prSet/>
      <dgm:spPr/>
      <dgm:t>
        <a:bodyPr/>
        <a:lstStyle/>
        <a:p>
          <a:endParaRPr lang="en-US"/>
        </a:p>
      </dgm:t>
    </dgm:pt>
    <dgm:pt modelId="{F7F91DCE-65E5-442A-A5D9-B97CB6A89F52}">
      <dgm:prSet/>
      <dgm:spPr/>
      <dgm:t>
        <a:bodyPr/>
        <a:lstStyle/>
        <a:p>
          <a:endParaRPr lang="en-US" dirty="0"/>
        </a:p>
      </dgm:t>
    </dgm:pt>
    <dgm:pt modelId="{B29372D4-C238-4E38-8ECA-FC31CD4F0EC3}" type="parTrans" cxnId="{29376E17-D370-4C70-99A0-FFC65E26F075}">
      <dgm:prSet/>
      <dgm:spPr/>
      <dgm:t>
        <a:bodyPr/>
        <a:lstStyle/>
        <a:p>
          <a:endParaRPr lang="en-US"/>
        </a:p>
      </dgm:t>
    </dgm:pt>
    <dgm:pt modelId="{C885A3ED-036A-4F1E-99F0-64CB5D098977}" type="sibTrans" cxnId="{29376E17-D370-4C70-99A0-FFC65E26F075}">
      <dgm:prSet/>
      <dgm:spPr/>
      <dgm:t>
        <a:bodyPr/>
        <a:lstStyle/>
        <a:p>
          <a:endParaRPr lang="en-US"/>
        </a:p>
      </dgm:t>
    </dgm:pt>
    <dgm:pt modelId="{6B364E73-04A9-4A6E-97E6-4D28BE286D11}" type="pres">
      <dgm:prSet presAssocID="{D04714E5-B2CA-4D72-92ED-70F4B350F0D1}" presName="Name0" presStyleCnt="0">
        <dgm:presLayoutVars>
          <dgm:dir/>
          <dgm:resizeHandles val="exact"/>
        </dgm:presLayoutVars>
      </dgm:prSet>
      <dgm:spPr/>
    </dgm:pt>
    <dgm:pt modelId="{494CFAF1-CC83-4C1C-91AB-DFE0FD9AFACA}" type="pres">
      <dgm:prSet presAssocID="{D04714E5-B2CA-4D72-92ED-70F4B350F0D1}" presName="bkgdShp" presStyleLbl="alignAccFollowNode1" presStyleIdx="0" presStyleCnt="1"/>
      <dgm:spPr>
        <a:solidFill>
          <a:srgbClr val="84ADD6">
            <a:alpha val="90000"/>
          </a:srgbClr>
        </a:solidFill>
      </dgm:spPr>
    </dgm:pt>
    <dgm:pt modelId="{690D1D6D-2A82-4983-A794-2B8EA049E538}" type="pres">
      <dgm:prSet presAssocID="{D04714E5-B2CA-4D72-92ED-70F4B350F0D1}" presName="linComp" presStyleCnt="0"/>
      <dgm:spPr/>
    </dgm:pt>
    <dgm:pt modelId="{E3F8E2A1-5FB6-40A8-8E5B-A808A5B9A85F}" type="pres">
      <dgm:prSet presAssocID="{CFCECD63-BEB2-4F4B-A48D-8BE1EDC8BDD8}" presName="compNode" presStyleCnt="0"/>
      <dgm:spPr/>
    </dgm:pt>
    <dgm:pt modelId="{DBF90B68-9C2E-49FE-AEE3-5C67B985F258}" type="pres">
      <dgm:prSet presAssocID="{CFCECD63-BEB2-4F4B-A48D-8BE1EDC8BDD8}" presName="node" presStyleLbl="node1" presStyleIdx="0" presStyleCnt="4" custLinFactNeighborY="-2010">
        <dgm:presLayoutVars>
          <dgm:bulletEnabled val="1"/>
        </dgm:presLayoutVars>
      </dgm:prSet>
      <dgm:spPr/>
      <dgm:t>
        <a:bodyPr/>
        <a:lstStyle/>
        <a:p>
          <a:endParaRPr lang="en-US"/>
        </a:p>
      </dgm:t>
    </dgm:pt>
    <dgm:pt modelId="{46315527-DE93-43F5-A5F4-6833D87808F3}" type="pres">
      <dgm:prSet presAssocID="{CFCECD63-BEB2-4F4B-A48D-8BE1EDC8BDD8}" presName="invisiNode" presStyleLbl="node1" presStyleIdx="0" presStyleCnt="4"/>
      <dgm:spPr/>
    </dgm:pt>
    <dgm:pt modelId="{99D328D0-A62A-49ED-8110-51D0C30E986F}" type="pres">
      <dgm:prSet presAssocID="{CFCECD63-BEB2-4F4B-A48D-8BE1EDC8BDD8}" presName="imagNode" presStyleLbl="fgImgPlace1" presStyleIdx="0" presStyleCnt="4"/>
      <dgm:spPr/>
    </dgm:pt>
    <dgm:pt modelId="{B8BD5EB7-CEF4-4603-B130-4876682D7816}" type="pres">
      <dgm:prSet presAssocID="{B345B9BC-CC87-479A-9540-82193FE9D768}" presName="sibTrans" presStyleLbl="sibTrans2D1" presStyleIdx="0" presStyleCnt="0"/>
      <dgm:spPr/>
      <dgm:t>
        <a:bodyPr/>
        <a:lstStyle/>
        <a:p>
          <a:endParaRPr lang="en-US"/>
        </a:p>
      </dgm:t>
    </dgm:pt>
    <dgm:pt modelId="{258F817B-29A1-482A-9FAC-0A40682E247E}" type="pres">
      <dgm:prSet presAssocID="{F7F91DCE-65E5-442A-A5D9-B97CB6A89F52}" presName="compNode" presStyleCnt="0"/>
      <dgm:spPr/>
    </dgm:pt>
    <dgm:pt modelId="{824184B4-37D5-4B09-8CAD-9B90A51DCD3B}" type="pres">
      <dgm:prSet presAssocID="{F7F91DCE-65E5-442A-A5D9-B97CB6A89F52}" presName="node" presStyleLbl="node1" presStyleIdx="1" presStyleCnt="4" custLinFactNeighborY="-1340">
        <dgm:presLayoutVars>
          <dgm:bulletEnabled val="1"/>
        </dgm:presLayoutVars>
      </dgm:prSet>
      <dgm:spPr/>
      <dgm:t>
        <a:bodyPr/>
        <a:lstStyle/>
        <a:p>
          <a:endParaRPr lang="en-US"/>
        </a:p>
      </dgm:t>
    </dgm:pt>
    <dgm:pt modelId="{D2B7608D-6865-4308-8429-EAEA83FB6479}" type="pres">
      <dgm:prSet presAssocID="{F7F91DCE-65E5-442A-A5D9-B97CB6A89F52}" presName="invisiNode" presStyleLbl="node1" presStyleIdx="1" presStyleCnt="4"/>
      <dgm:spPr/>
    </dgm:pt>
    <dgm:pt modelId="{7AEF01FF-1AC4-4D18-9C17-39AA1ACEC815}" type="pres">
      <dgm:prSet presAssocID="{F7F91DCE-65E5-442A-A5D9-B97CB6A89F52}" presName="imagNode" presStyleLbl="fgImgPlace1" presStyleIdx="1" presStyleCnt="4"/>
      <dgm:spPr/>
    </dgm:pt>
    <dgm:pt modelId="{D0D262F1-1691-44B3-8047-250930C891DC}" type="pres">
      <dgm:prSet presAssocID="{C885A3ED-036A-4F1E-99F0-64CB5D098977}" presName="sibTrans" presStyleLbl="sibTrans2D1" presStyleIdx="0" presStyleCnt="0"/>
      <dgm:spPr/>
      <dgm:t>
        <a:bodyPr/>
        <a:lstStyle/>
        <a:p>
          <a:endParaRPr lang="en-US"/>
        </a:p>
      </dgm:t>
    </dgm:pt>
    <dgm:pt modelId="{38319629-5673-4286-9AEE-54560CB83EF7}" type="pres">
      <dgm:prSet presAssocID="{80C43DD7-AF42-42F8-A12A-E3820EBF3BB5}" presName="compNode" presStyleCnt="0"/>
      <dgm:spPr/>
    </dgm:pt>
    <dgm:pt modelId="{2411AC5C-B250-441F-87B9-B0309D9CAC78}" type="pres">
      <dgm:prSet presAssocID="{80C43DD7-AF42-42F8-A12A-E3820EBF3BB5}" presName="node" presStyleLbl="node1" presStyleIdx="2" presStyleCnt="4" custLinFactNeighborY="-1005">
        <dgm:presLayoutVars>
          <dgm:bulletEnabled val="1"/>
        </dgm:presLayoutVars>
      </dgm:prSet>
      <dgm:spPr/>
      <dgm:t>
        <a:bodyPr/>
        <a:lstStyle/>
        <a:p>
          <a:endParaRPr lang="en-US"/>
        </a:p>
      </dgm:t>
    </dgm:pt>
    <dgm:pt modelId="{CA02E7FE-3F99-4968-9180-DF297251A6FD}" type="pres">
      <dgm:prSet presAssocID="{80C43DD7-AF42-42F8-A12A-E3820EBF3BB5}" presName="invisiNode" presStyleLbl="node1" presStyleIdx="2" presStyleCnt="4"/>
      <dgm:spPr/>
    </dgm:pt>
    <dgm:pt modelId="{90AB93B4-AE38-4369-957F-ABE0CCB69F3B}" type="pres">
      <dgm:prSet presAssocID="{80C43DD7-AF42-42F8-A12A-E3820EBF3BB5}" presName="imagNode" presStyleLbl="fgImgPlace1" presStyleIdx="2" presStyleCnt="4"/>
      <dgm:spPr/>
    </dgm:pt>
    <dgm:pt modelId="{D78846C2-EEC8-4FB9-BE9B-67357BDECF71}" type="pres">
      <dgm:prSet presAssocID="{05453A8F-4F7F-4CA0-8FEC-C57FA6A98A06}" presName="sibTrans" presStyleLbl="sibTrans2D1" presStyleIdx="0" presStyleCnt="0"/>
      <dgm:spPr/>
      <dgm:t>
        <a:bodyPr/>
        <a:lstStyle/>
        <a:p>
          <a:endParaRPr lang="en-US"/>
        </a:p>
      </dgm:t>
    </dgm:pt>
    <dgm:pt modelId="{CB76D973-C694-4526-9E60-4D1E7BDD9AE5}" type="pres">
      <dgm:prSet presAssocID="{C3C24C8C-25A9-4F39-8345-BB04FB803EFF}" presName="compNode" presStyleCnt="0"/>
      <dgm:spPr/>
    </dgm:pt>
    <dgm:pt modelId="{048C663C-7BEC-4552-8E52-B4982A9E9B13}" type="pres">
      <dgm:prSet presAssocID="{C3C24C8C-25A9-4F39-8345-BB04FB803EFF}" presName="node" presStyleLbl="node1" presStyleIdx="3" presStyleCnt="4" custLinFactNeighborY="-1005">
        <dgm:presLayoutVars>
          <dgm:bulletEnabled val="1"/>
        </dgm:presLayoutVars>
      </dgm:prSet>
      <dgm:spPr/>
      <dgm:t>
        <a:bodyPr/>
        <a:lstStyle/>
        <a:p>
          <a:endParaRPr lang="en-US"/>
        </a:p>
      </dgm:t>
    </dgm:pt>
    <dgm:pt modelId="{ED683001-C247-4633-A71A-515BD55F4F93}" type="pres">
      <dgm:prSet presAssocID="{C3C24C8C-25A9-4F39-8345-BB04FB803EFF}" presName="invisiNode" presStyleLbl="node1" presStyleIdx="3" presStyleCnt="4"/>
      <dgm:spPr/>
    </dgm:pt>
    <dgm:pt modelId="{3B7F2687-78F3-4176-B4E6-D30826BCFEDA}" type="pres">
      <dgm:prSet presAssocID="{C3C24C8C-25A9-4F39-8345-BB04FB803EFF}" presName="imagNode" presStyleLbl="fgImgPlace1" presStyleIdx="3" presStyleCnt="4"/>
      <dgm:spPr/>
    </dgm:pt>
  </dgm:ptLst>
  <dgm:cxnLst>
    <dgm:cxn modelId="{D5F86ED8-F3CC-462A-BAA7-419A9279B2A1}" type="presOf" srcId="{D04714E5-B2CA-4D72-92ED-70F4B350F0D1}" destId="{6B364E73-04A9-4A6E-97E6-4D28BE286D11}" srcOrd="0" destOrd="0" presId="urn:microsoft.com/office/officeart/2005/8/layout/pList2"/>
    <dgm:cxn modelId="{DE0665AD-946D-4687-8CEE-5329DE142EF8}" srcId="{D04714E5-B2CA-4D72-92ED-70F4B350F0D1}" destId="{80C43DD7-AF42-42F8-A12A-E3820EBF3BB5}" srcOrd="2" destOrd="0" parTransId="{557CC1D0-A008-488E-97B5-C2461559A5BF}" sibTransId="{05453A8F-4F7F-4CA0-8FEC-C57FA6A98A06}"/>
    <dgm:cxn modelId="{DAE62F96-4304-499B-B893-CC2FFAC0C5F8}" type="presOf" srcId="{C885A3ED-036A-4F1E-99F0-64CB5D098977}" destId="{D0D262F1-1691-44B3-8047-250930C891DC}" srcOrd="0" destOrd="0" presId="urn:microsoft.com/office/officeart/2005/8/layout/pList2"/>
    <dgm:cxn modelId="{24EA9E9F-0585-455E-AA43-D69553829F2B}" srcId="{D04714E5-B2CA-4D72-92ED-70F4B350F0D1}" destId="{C3C24C8C-25A9-4F39-8345-BB04FB803EFF}" srcOrd="3" destOrd="0" parTransId="{8C6D7A66-F18C-42BA-A826-387D337AE633}" sibTransId="{CD3200D3-38C7-44AB-B97A-89FC843FF550}"/>
    <dgm:cxn modelId="{2A12753A-80A4-42AC-A075-C2B2E811E645}" type="presOf" srcId="{80C43DD7-AF42-42F8-A12A-E3820EBF3BB5}" destId="{2411AC5C-B250-441F-87B9-B0309D9CAC78}" srcOrd="0" destOrd="0" presId="urn:microsoft.com/office/officeart/2005/8/layout/pList2"/>
    <dgm:cxn modelId="{3BBCB823-8813-402F-8562-11E4F591B6CB}" type="presOf" srcId="{C3C24C8C-25A9-4F39-8345-BB04FB803EFF}" destId="{048C663C-7BEC-4552-8E52-B4982A9E9B13}" srcOrd="0" destOrd="0" presId="urn:microsoft.com/office/officeart/2005/8/layout/pList2"/>
    <dgm:cxn modelId="{92217B24-8290-420F-80C2-DB70A1EEC03D}" type="presOf" srcId="{CFCECD63-BEB2-4F4B-A48D-8BE1EDC8BDD8}" destId="{DBF90B68-9C2E-49FE-AEE3-5C67B985F258}" srcOrd="0" destOrd="0" presId="urn:microsoft.com/office/officeart/2005/8/layout/pList2"/>
    <dgm:cxn modelId="{483140FE-871E-47E7-9F92-813B34DD0EAB}" type="presOf" srcId="{05453A8F-4F7F-4CA0-8FEC-C57FA6A98A06}" destId="{D78846C2-EEC8-4FB9-BE9B-67357BDECF71}" srcOrd="0" destOrd="0" presId="urn:microsoft.com/office/officeart/2005/8/layout/pList2"/>
    <dgm:cxn modelId="{143C7C02-ABAA-4318-913F-8C5F31560552}" srcId="{D04714E5-B2CA-4D72-92ED-70F4B350F0D1}" destId="{CFCECD63-BEB2-4F4B-A48D-8BE1EDC8BDD8}" srcOrd="0" destOrd="0" parTransId="{B64906B9-A8BD-4056-A00C-AC9D0A23BBDD}" sibTransId="{B345B9BC-CC87-479A-9540-82193FE9D768}"/>
    <dgm:cxn modelId="{29376E17-D370-4C70-99A0-FFC65E26F075}" srcId="{D04714E5-B2CA-4D72-92ED-70F4B350F0D1}" destId="{F7F91DCE-65E5-442A-A5D9-B97CB6A89F52}" srcOrd="1" destOrd="0" parTransId="{B29372D4-C238-4E38-8ECA-FC31CD4F0EC3}" sibTransId="{C885A3ED-036A-4F1E-99F0-64CB5D098977}"/>
    <dgm:cxn modelId="{CEAAAE03-D83F-43BF-B675-11179B57ED0B}" type="presOf" srcId="{B345B9BC-CC87-479A-9540-82193FE9D768}" destId="{B8BD5EB7-CEF4-4603-B130-4876682D7816}" srcOrd="0" destOrd="0" presId="urn:microsoft.com/office/officeart/2005/8/layout/pList2"/>
    <dgm:cxn modelId="{62C9E62B-01CD-4D4C-9C7E-4FFF8941FE8B}" type="presOf" srcId="{F7F91DCE-65E5-442A-A5D9-B97CB6A89F52}" destId="{824184B4-37D5-4B09-8CAD-9B90A51DCD3B}" srcOrd="0" destOrd="0" presId="urn:microsoft.com/office/officeart/2005/8/layout/pList2"/>
    <dgm:cxn modelId="{3E58DE3E-4FC0-4E75-9F36-48D112FF05B8}" type="presParOf" srcId="{6B364E73-04A9-4A6E-97E6-4D28BE286D11}" destId="{494CFAF1-CC83-4C1C-91AB-DFE0FD9AFACA}" srcOrd="0" destOrd="0" presId="urn:microsoft.com/office/officeart/2005/8/layout/pList2"/>
    <dgm:cxn modelId="{BFA5EAB9-AFA9-4BAF-81A4-8B3B72771795}" type="presParOf" srcId="{6B364E73-04A9-4A6E-97E6-4D28BE286D11}" destId="{690D1D6D-2A82-4983-A794-2B8EA049E538}" srcOrd="1" destOrd="0" presId="urn:microsoft.com/office/officeart/2005/8/layout/pList2"/>
    <dgm:cxn modelId="{F37AF652-FB52-4E08-99E0-3872A4CE60AE}" type="presParOf" srcId="{690D1D6D-2A82-4983-A794-2B8EA049E538}" destId="{E3F8E2A1-5FB6-40A8-8E5B-A808A5B9A85F}" srcOrd="0" destOrd="0" presId="urn:microsoft.com/office/officeart/2005/8/layout/pList2"/>
    <dgm:cxn modelId="{36E68A17-1245-448E-849E-32D82A9C1406}" type="presParOf" srcId="{E3F8E2A1-5FB6-40A8-8E5B-A808A5B9A85F}" destId="{DBF90B68-9C2E-49FE-AEE3-5C67B985F258}" srcOrd="0" destOrd="0" presId="urn:microsoft.com/office/officeart/2005/8/layout/pList2"/>
    <dgm:cxn modelId="{554A8595-6501-4E0D-8FF2-407880659BA7}" type="presParOf" srcId="{E3F8E2A1-5FB6-40A8-8E5B-A808A5B9A85F}" destId="{46315527-DE93-43F5-A5F4-6833D87808F3}" srcOrd="1" destOrd="0" presId="urn:microsoft.com/office/officeart/2005/8/layout/pList2"/>
    <dgm:cxn modelId="{7D6ECD3E-5F98-45AF-9166-178BFB4FECED}" type="presParOf" srcId="{E3F8E2A1-5FB6-40A8-8E5B-A808A5B9A85F}" destId="{99D328D0-A62A-49ED-8110-51D0C30E986F}" srcOrd="2" destOrd="0" presId="urn:microsoft.com/office/officeart/2005/8/layout/pList2"/>
    <dgm:cxn modelId="{6CC244D1-A7C8-4959-BBCF-B497803F0180}" type="presParOf" srcId="{690D1D6D-2A82-4983-A794-2B8EA049E538}" destId="{B8BD5EB7-CEF4-4603-B130-4876682D7816}" srcOrd="1" destOrd="0" presId="urn:microsoft.com/office/officeart/2005/8/layout/pList2"/>
    <dgm:cxn modelId="{29D1867C-E1C3-4956-A670-4B68A9102511}" type="presParOf" srcId="{690D1D6D-2A82-4983-A794-2B8EA049E538}" destId="{258F817B-29A1-482A-9FAC-0A40682E247E}" srcOrd="2" destOrd="0" presId="urn:microsoft.com/office/officeart/2005/8/layout/pList2"/>
    <dgm:cxn modelId="{83FE16EF-1638-484C-BEDD-318421618A7E}" type="presParOf" srcId="{258F817B-29A1-482A-9FAC-0A40682E247E}" destId="{824184B4-37D5-4B09-8CAD-9B90A51DCD3B}" srcOrd="0" destOrd="0" presId="urn:microsoft.com/office/officeart/2005/8/layout/pList2"/>
    <dgm:cxn modelId="{7AFBC7D7-D644-4E23-A781-A22601D83222}" type="presParOf" srcId="{258F817B-29A1-482A-9FAC-0A40682E247E}" destId="{D2B7608D-6865-4308-8429-EAEA83FB6479}" srcOrd="1" destOrd="0" presId="urn:microsoft.com/office/officeart/2005/8/layout/pList2"/>
    <dgm:cxn modelId="{2D4B48CD-FAC9-472D-B6B7-2AD2EEA29B24}" type="presParOf" srcId="{258F817B-29A1-482A-9FAC-0A40682E247E}" destId="{7AEF01FF-1AC4-4D18-9C17-39AA1ACEC815}" srcOrd="2" destOrd="0" presId="urn:microsoft.com/office/officeart/2005/8/layout/pList2"/>
    <dgm:cxn modelId="{F91F5909-AA3C-4B7A-B45A-7701FDEADFB0}" type="presParOf" srcId="{690D1D6D-2A82-4983-A794-2B8EA049E538}" destId="{D0D262F1-1691-44B3-8047-250930C891DC}" srcOrd="3" destOrd="0" presId="urn:microsoft.com/office/officeart/2005/8/layout/pList2"/>
    <dgm:cxn modelId="{1BB415B3-6409-41A4-ADC2-CB7C9AA7F909}" type="presParOf" srcId="{690D1D6D-2A82-4983-A794-2B8EA049E538}" destId="{38319629-5673-4286-9AEE-54560CB83EF7}" srcOrd="4" destOrd="0" presId="urn:microsoft.com/office/officeart/2005/8/layout/pList2"/>
    <dgm:cxn modelId="{D026EED3-AEB6-42AB-980C-D0C799266C48}" type="presParOf" srcId="{38319629-5673-4286-9AEE-54560CB83EF7}" destId="{2411AC5C-B250-441F-87B9-B0309D9CAC78}" srcOrd="0" destOrd="0" presId="urn:microsoft.com/office/officeart/2005/8/layout/pList2"/>
    <dgm:cxn modelId="{0C9E5A53-E608-44C4-89A7-75399633F397}" type="presParOf" srcId="{38319629-5673-4286-9AEE-54560CB83EF7}" destId="{CA02E7FE-3F99-4968-9180-DF297251A6FD}" srcOrd="1" destOrd="0" presId="urn:microsoft.com/office/officeart/2005/8/layout/pList2"/>
    <dgm:cxn modelId="{81C5C4C9-9DA5-4591-BB90-35FCDD8224B8}" type="presParOf" srcId="{38319629-5673-4286-9AEE-54560CB83EF7}" destId="{90AB93B4-AE38-4369-957F-ABE0CCB69F3B}" srcOrd="2" destOrd="0" presId="urn:microsoft.com/office/officeart/2005/8/layout/pList2"/>
    <dgm:cxn modelId="{DD8BBD8B-39E3-4F56-B9EC-5BF0A3AA111C}" type="presParOf" srcId="{690D1D6D-2A82-4983-A794-2B8EA049E538}" destId="{D78846C2-EEC8-4FB9-BE9B-67357BDECF71}" srcOrd="5" destOrd="0" presId="urn:microsoft.com/office/officeart/2005/8/layout/pList2"/>
    <dgm:cxn modelId="{022D59C2-1982-448A-B3B1-D352B85EEAB6}" type="presParOf" srcId="{690D1D6D-2A82-4983-A794-2B8EA049E538}" destId="{CB76D973-C694-4526-9E60-4D1E7BDD9AE5}" srcOrd="6" destOrd="0" presId="urn:microsoft.com/office/officeart/2005/8/layout/pList2"/>
    <dgm:cxn modelId="{75FDEC91-705E-42D8-BD70-58917C236D6F}" type="presParOf" srcId="{CB76D973-C694-4526-9E60-4D1E7BDD9AE5}" destId="{048C663C-7BEC-4552-8E52-B4982A9E9B13}" srcOrd="0" destOrd="0" presId="urn:microsoft.com/office/officeart/2005/8/layout/pList2"/>
    <dgm:cxn modelId="{BD91A727-6028-41E2-B1B3-F3DFA7135F7E}" type="presParOf" srcId="{CB76D973-C694-4526-9E60-4D1E7BDD9AE5}" destId="{ED683001-C247-4633-A71A-515BD55F4F93}" srcOrd="1" destOrd="0" presId="urn:microsoft.com/office/officeart/2005/8/layout/pList2"/>
    <dgm:cxn modelId="{23CEE7E0-5C70-47E3-99CD-ADD05461FF35}" type="presParOf" srcId="{CB76D973-C694-4526-9E60-4D1E7BDD9AE5}" destId="{3B7F2687-78F3-4176-B4E6-D30826BCFEDA}" srcOrd="2" destOrd="0" presId="urn:microsoft.com/office/officeart/2005/8/layout/p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7512BC5-740B-4EBC-A91A-EF45F6434332}">
      <dsp:nvSpPr>
        <dsp:cNvPr id="0" name=""/>
        <dsp:cNvSpPr/>
      </dsp:nvSpPr>
      <dsp:spPr>
        <a:xfrm rot="16200000">
          <a:off x="508000" y="-508000"/>
          <a:ext cx="2032000" cy="3048000"/>
        </a:xfrm>
        <a:prstGeom prst="round1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t>Manufacturers</a:t>
          </a:r>
          <a:endParaRPr lang="en-US" sz="2800" kern="1200" dirty="0"/>
        </a:p>
      </dsp:txBody>
      <dsp:txXfrm rot="16200000">
        <a:off x="762000" y="-762000"/>
        <a:ext cx="1524000" cy="3048000"/>
      </dsp:txXfrm>
    </dsp:sp>
    <dsp:sp modelId="{ED2902BA-26C9-4B58-ABB7-51B6BFE77888}">
      <dsp:nvSpPr>
        <dsp:cNvPr id="0" name=""/>
        <dsp:cNvSpPr/>
      </dsp:nvSpPr>
      <dsp:spPr>
        <a:xfrm>
          <a:off x="3048000" y="0"/>
          <a:ext cx="3048000" cy="2032000"/>
        </a:xfrm>
        <a:prstGeom prst="round1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t>Material Suppliers &amp; Distributors</a:t>
          </a:r>
          <a:endParaRPr lang="en-US" sz="2400" kern="1200" dirty="0"/>
        </a:p>
      </dsp:txBody>
      <dsp:txXfrm>
        <a:off x="3048000" y="0"/>
        <a:ext cx="3048000" cy="1524000"/>
      </dsp:txXfrm>
    </dsp:sp>
    <dsp:sp modelId="{42266A08-A56C-431F-8183-C6EF4563A615}">
      <dsp:nvSpPr>
        <dsp:cNvPr id="0" name=""/>
        <dsp:cNvSpPr/>
      </dsp:nvSpPr>
      <dsp:spPr>
        <a:xfrm rot="10800000">
          <a:off x="0" y="2032000"/>
          <a:ext cx="3048000" cy="2032000"/>
        </a:xfrm>
        <a:prstGeom prst="round1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t>Industry Consultants</a:t>
          </a:r>
          <a:endParaRPr lang="en-US" sz="2800" kern="1200" dirty="0"/>
        </a:p>
      </dsp:txBody>
      <dsp:txXfrm rot="10800000">
        <a:off x="0" y="2539999"/>
        <a:ext cx="3048000" cy="1524000"/>
      </dsp:txXfrm>
    </dsp:sp>
    <dsp:sp modelId="{1531F994-4B75-45EE-9108-FC8E7858937E}">
      <dsp:nvSpPr>
        <dsp:cNvPr id="0" name=""/>
        <dsp:cNvSpPr/>
      </dsp:nvSpPr>
      <dsp:spPr>
        <a:xfrm rot="5400000">
          <a:off x="3556000" y="1523999"/>
          <a:ext cx="2032000" cy="3048000"/>
        </a:xfrm>
        <a:prstGeom prst="round1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t>Academia</a:t>
          </a:r>
          <a:endParaRPr lang="en-US" sz="2800" kern="1200" dirty="0"/>
        </a:p>
      </dsp:txBody>
      <dsp:txXfrm rot="5400000">
        <a:off x="3810000" y="1777999"/>
        <a:ext cx="1524000" cy="3048000"/>
      </dsp:txXfrm>
    </dsp:sp>
    <dsp:sp modelId="{9A292FCC-43F0-4421-A263-9B68059F9935}">
      <dsp:nvSpPr>
        <dsp:cNvPr id="0" name=""/>
        <dsp:cNvSpPr/>
      </dsp:nvSpPr>
      <dsp:spPr>
        <a:xfrm>
          <a:off x="1066796" y="1193800"/>
          <a:ext cx="3962406" cy="1676399"/>
        </a:xfrm>
        <a:prstGeom prst="roundRect">
          <a:avLst/>
        </a:prstGeom>
        <a:solidFill>
          <a:schemeClr val="accent2">
            <a:tint val="4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ts val="600"/>
            </a:spcAft>
          </a:pPr>
          <a:r>
            <a:rPr lang="en-US" sz="2400" b="1" kern="1200" dirty="0" smtClean="0"/>
            <a:t>Composites Industry</a:t>
          </a:r>
        </a:p>
        <a:p>
          <a:pPr lvl="0" algn="ctr" defTabSz="1066800">
            <a:lnSpc>
              <a:spcPct val="90000"/>
            </a:lnSpc>
            <a:spcBef>
              <a:spcPct val="0"/>
            </a:spcBef>
            <a:spcAft>
              <a:spcPts val="0"/>
            </a:spcAft>
          </a:pPr>
          <a:r>
            <a:rPr lang="en-US" sz="2400" kern="1200" dirty="0" smtClean="0"/>
            <a:t>3000+ Companies </a:t>
          </a:r>
        </a:p>
        <a:p>
          <a:pPr lvl="0" algn="ctr" defTabSz="1066800">
            <a:lnSpc>
              <a:spcPct val="90000"/>
            </a:lnSpc>
            <a:spcBef>
              <a:spcPct val="0"/>
            </a:spcBef>
            <a:spcAft>
              <a:spcPts val="0"/>
            </a:spcAft>
          </a:pPr>
          <a:r>
            <a:rPr lang="en-US" sz="2400" kern="1200" dirty="0" smtClean="0"/>
            <a:t>280,000+ employees</a:t>
          </a:r>
        </a:p>
        <a:p>
          <a:pPr lvl="0" algn="ctr" defTabSz="1066800">
            <a:lnSpc>
              <a:spcPct val="90000"/>
            </a:lnSpc>
            <a:spcBef>
              <a:spcPct val="0"/>
            </a:spcBef>
            <a:spcAft>
              <a:spcPts val="0"/>
            </a:spcAft>
          </a:pPr>
          <a:r>
            <a:rPr lang="en-US" sz="2400" kern="1200" dirty="0" smtClean="0"/>
            <a:t>North America</a:t>
          </a:r>
        </a:p>
      </dsp:txBody>
      <dsp:txXfrm>
        <a:off x="1066796" y="1193800"/>
        <a:ext cx="3962406" cy="1676399"/>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94CFAF1-CC83-4C1C-91AB-DFE0FD9AFACA}">
      <dsp:nvSpPr>
        <dsp:cNvPr id="0" name=""/>
        <dsp:cNvSpPr/>
      </dsp:nvSpPr>
      <dsp:spPr>
        <a:xfrm>
          <a:off x="0" y="0"/>
          <a:ext cx="8938260" cy="1828800"/>
        </a:xfrm>
        <a:prstGeom prst="roundRect">
          <a:avLst>
            <a:gd name="adj" fmla="val 10000"/>
          </a:avLst>
        </a:prstGeom>
        <a:solidFill>
          <a:srgbClr val="84ADD6">
            <a:alpha val="90000"/>
          </a:srgbClr>
        </a:solidFill>
        <a:ln w="1905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D328D0-A62A-49ED-8110-51D0C30E986F}">
      <dsp:nvSpPr>
        <dsp:cNvPr id="0" name=""/>
        <dsp:cNvSpPr/>
      </dsp:nvSpPr>
      <dsp:spPr>
        <a:xfrm>
          <a:off x="270609" y="243840"/>
          <a:ext cx="1952800" cy="1341120"/>
        </a:xfrm>
        <a:prstGeom prst="roundRect">
          <a:avLst>
            <a:gd name="adj" fmla="val 10000"/>
          </a:avLst>
        </a:prstGeom>
        <a:solidFill>
          <a:schemeClr val="accent2">
            <a:tint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F90B68-9C2E-49FE-AEE3-5C67B985F258}">
      <dsp:nvSpPr>
        <dsp:cNvPr id="0" name=""/>
        <dsp:cNvSpPr/>
      </dsp:nvSpPr>
      <dsp:spPr>
        <a:xfrm rot="10800000">
          <a:off x="270609" y="1783872"/>
          <a:ext cx="1952800" cy="2235200"/>
        </a:xfrm>
        <a:prstGeom prst="round2SameRect">
          <a:avLst>
            <a:gd name="adj1" fmla="val 10500"/>
            <a:gd name="adj2" fmla="val 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n-US" sz="2000" kern="1200" dirty="0" err="1" smtClean="0"/>
            <a:t>Sierrita</a:t>
          </a:r>
          <a:r>
            <a:rPr lang="en-US" sz="2000" kern="1200" dirty="0" smtClean="0"/>
            <a:t> de la Cruz Creek Bridge </a:t>
          </a:r>
        </a:p>
        <a:p>
          <a:pPr lvl="0" algn="ctr" defTabSz="889000">
            <a:lnSpc>
              <a:spcPct val="90000"/>
            </a:lnSpc>
            <a:spcBef>
              <a:spcPct val="0"/>
            </a:spcBef>
            <a:spcAft>
              <a:spcPct val="35000"/>
            </a:spcAft>
          </a:pPr>
          <a:r>
            <a:rPr lang="en-US" sz="2000" kern="1200" dirty="0" smtClean="0"/>
            <a:t>USA</a:t>
          </a:r>
          <a:endParaRPr lang="en-US" sz="2000" kern="1200" dirty="0"/>
        </a:p>
      </dsp:txBody>
      <dsp:txXfrm rot="10800000">
        <a:off x="270609" y="1783872"/>
        <a:ext cx="1952800" cy="2235200"/>
      </dsp:txXfrm>
    </dsp:sp>
    <dsp:sp modelId="{7AEF01FF-1AC4-4D18-9C17-39AA1ACEC815}">
      <dsp:nvSpPr>
        <dsp:cNvPr id="0" name=""/>
        <dsp:cNvSpPr/>
      </dsp:nvSpPr>
      <dsp:spPr>
        <a:xfrm>
          <a:off x="2418689" y="243840"/>
          <a:ext cx="1952800" cy="1341120"/>
        </a:xfrm>
        <a:prstGeom prst="roundRect">
          <a:avLst>
            <a:gd name="adj" fmla="val 10000"/>
          </a:avLst>
        </a:prstGeom>
        <a:solidFill>
          <a:schemeClr val="accent3">
            <a:tint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4184B4-37D5-4B09-8CAD-9B90A51DCD3B}">
      <dsp:nvSpPr>
        <dsp:cNvPr id="0" name=""/>
        <dsp:cNvSpPr/>
      </dsp:nvSpPr>
      <dsp:spPr>
        <a:xfrm rot="10800000">
          <a:off x="2418689" y="1798848"/>
          <a:ext cx="1952800" cy="2235200"/>
        </a:xfrm>
        <a:prstGeom prst="round2SameRect">
          <a:avLst>
            <a:gd name="adj1" fmla="val 10500"/>
            <a:gd name="adj2" fmla="val 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t" anchorCtr="0">
          <a:noAutofit/>
        </a:bodyPr>
        <a:lstStyle/>
        <a:p>
          <a:pPr lvl="0" algn="ctr" defTabSz="2889250">
            <a:lnSpc>
              <a:spcPct val="90000"/>
            </a:lnSpc>
            <a:spcBef>
              <a:spcPct val="0"/>
            </a:spcBef>
            <a:spcAft>
              <a:spcPct val="35000"/>
            </a:spcAft>
          </a:pPr>
          <a:endParaRPr lang="en-US" sz="6500" kern="1200" dirty="0"/>
        </a:p>
      </dsp:txBody>
      <dsp:txXfrm rot="10800000">
        <a:off x="2418689" y="1798848"/>
        <a:ext cx="1952800" cy="2235200"/>
      </dsp:txXfrm>
    </dsp:sp>
    <dsp:sp modelId="{90AB93B4-AE38-4369-957F-ABE0CCB69F3B}">
      <dsp:nvSpPr>
        <dsp:cNvPr id="0" name=""/>
        <dsp:cNvSpPr/>
      </dsp:nvSpPr>
      <dsp:spPr>
        <a:xfrm>
          <a:off x="4566770" y="243840"/>
          <a:ext cx="1952800" cy="1341120"/>
        </a:xfrm>
        <a:prstGeom prst="roundRect">
          <a:avLst>
            <a:gd name="adj" fmla="val 10000"/>
          </a:avLst>
        </a:prstGeom>
        <a:solidFill>
          <a:schemeClr val="accent4">
            <a:tint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11AC5C-B250-441F-87B9-B0309D9CAC78}">
      <dsp:nvSpPr>
        <dsp:cNvPr id="0" name=""/>
        <dsp:cNvSpPr/>
      </dsp:nvSpPr>
      <dsp:spPr>
        <a:xfrm rot="10800000">
          <a:off x="4566770" y="1806336"/>
          <a:ext cx="1952800" cy="2235200"/>
        </a:xfrm>
        <a:prstGeom prst="round2SameRect">
          <a:avLst>
            <a:gd name="adj1" fmla="val 10500"/>
            <a:gd name="adj2" fmla="val 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n-US" sz="2000" kern="1200" dirty="0" smtClean="0"/>
            <a:t>Pierce Street Bridge, Lima OH</a:t>
          </a:r>
        </a:p>
        <a:p>
          <a:pPr lvl="0" algn="ctr" defTabSz="889000">
            <a:lnSpc>
              <a:spcPct val="90000"/>
            </a:lnSpc>
            <a:spcBef>
              <a:spcPct val="0"/>
            </a:spcBef>
            <a:spcAft>
              <a:spcPct val="35000"/>
            </a:spcAft>
          </a:pPr>
          <a:r>
            <a:rPr lang="en-US" sz="2000" kern="1200" dirty="0" smtClean="0"/>
            <a:t>USA</a:t>
          </a:r>
          <a:endParaRPr lang="en-US" sz="2000" kern="1200" dirty="0"/>
        </a:p>
      </dsp:txBody>
      <dsp:txXfrm rot="10800000">
        <a:off x="4566770" y="1806336"/>
        <a:ext cx="1952800" cy="2235200"/>
      </dsp:txXfrm>
    </dsp:sp>
    <dsp:sp modelId="{3B7F2687-78F3-4176-B4E6-D30826BCFEDA}">
      <dsp:nvSpPr>
        <dsp:cNvPr id="0" name=""/>
        <dsp:cNvSpPr/>
      </dsp:nvSpPr>
      <dsp:spPr>
        <a:xfrm>
          <a:off x="6714850" y="243840"/>
          <a:ext cx="1952800" cy="1341120"/>
        </a:xfrm>
        <a:prstGeom prst="roundRect">
          <a:avLst>
            <a:gd name="adj" fmla="val 10000"/>
          </a:avLst>
        </a:prstGeom>
        <a:solidFill>
          <a:schemeClr val="accent5">
            <a:tint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8C663C-7BEC-4552-8E52-B4982A9E9B13}">
      <dsp:nvSpPr>
        <dsp:cNvPr id="0" name=""/>
        <dsp:cNvSpPr/>
      </dsp:nvSpPr>
      <dsp:spPr>
        <a:xfrm rot="10800000">
          <a:off x="6714850" y="1806336"/>
          <a:ext cx="1952800" cy="2235200"/>
        </a:xfrm>
        <a:prstGeom prst="round2SameRect">
          <a:avLst>
            <a:gd name="adj1" fmla="val 10500"/>
            <a:gd name="adj2" fmla="val 0"/>
          </a:avLst>
        </a:prstGeom>
        <a:solidFill>
          <a:srgbClr val="CCCC99"/>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n-US" sz="2000" kern="1200" dirty="0" smtClean="0"/>
            <a:t>Wotton, Quebec</a:t>
          </a:r>
        </a:p>
        <a:p>
          <a:pPr lvl="0" algn="ctr" defTabSz="889000">
            <a:lnSpc>
              <a:spcPct val="90000"/>
            </a:lnSpc>
            <a:spcBef>
              <a:spcPct val="0"/>
            </a:spcBef>
            <a:spcAft>
              <a:spcPct val="35000"/>
            </a:spcAft>
          </a:pPr>
          <a:r>
            <a:rPr lang="en-US" sz="2000" kern="1200" dirty="0" smtClean="0"/>
            <a:t>Canada</a:t>
          </a:r>
          <a:endParaRPr lang="en-US" sz="2000" kern="1200" dirty="0"/>
        </a:p>
      </dsp:txBody>
      <dsp:txXfrm rot="10800000">
        <a:off x="6714850" y="1806336"/>
        <a:ext cx="1952800" cy="2235200"/>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F50BE6-2D83-4CD3-9F71-30AA1187811D}" type="datetimeFigureOut">
              <a:rPr lang="en-US" smtClean="0"/>
              <a:pPr/>
              <a:t>10/26/2012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2E0E9D-C831-44F9-A77C-568E8146F02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p:spPr>
        <p:txBody>
          <a:bodyPr/>
          <a:lstStyle/>
          <a:p>
            <a:r>
              <a:rPr lang="en-US" sz="1600" dirty="0">
                <a:latin typeface="Times New Roman" pitchFamily="18" charset="0"/>
                <a:ea typeface="ＭＳ Ｐゴシック" pitchFamily="34" charset="-128"/>
              </a:rPr>
              <a:t>Let me introduce you to ACMA.  </a:t>
            </a:r>
          </a:p>
          <a:p>
            <a:endParaRPr lang="en-US" sz="1600" dirty="0">
              <a:latin typeface="Times New Roman" pitchFamily="18" charset="0"/>
              <a:ea typeface="ＭＳ Ｐゴシック" pitchFamily="34" charset="-128"/>
            </a:endParaRPr>
          </a:p>
          <a:p>
            <a:r>
              <a:rPr lang="en-US" sz="1600" dirty="0">
                <a:latin typeface="Times New Roman" pitchFamily="18" charset="0"/>
                <a:ea typeface="ＭＳ Ｐゴシック" pitchFamily="34" charset="-128"/>
              </a:rPr>
              <a:t>Formed in 1979, ACMA is the largest composites trade association in the world.  </a:t>
            </a:r>
          </a:p>
          <a:p>
            <a:endParaRPr lang="en-US" sz="1600" dirty="0">
              <a:latin typeface="Times New Roman" pitchFamily="18" charset="0"/>
              <a:ea typeface="ＭＳ Ｐゴシック" pitchFamily="34" charset="-128"/>
            </a:endParaRPr>
          </a:p>
          <a:p>
            <a:r>
              <a:rPr lang="en-US" sz="1600" dirty="0">
                <a:latin typeface="Times New Roman" pitchFamily="18" charset="0"/>
                <a:ea typeface="ＭＳ Ｐゴシック" pitchFamily="34" charset="-128"/>
              </a:rPr>
              <a:t>Our members, mostly from North America, represent over 3000 companies and over 280,000 workers with plants in every US state </a:t>
            </a:r>
          </a:p>
          <a:p>
            <a:endParaRPr lang="en-US" sz="1600" dirty="0">
              <a:latin typeface="Times New Roman" pitchFamily="18" charset="0"/>
              <a:ea typeface="ＭＳ Ｐゴシック" pitchFamily="34" charset="-128"/>
            </a:endParaRPr>
          </a:p>
          <a:p>
            <a:r>
              <a:rPr lang="en-US" sz="1600" dirty="0">
                <a:latin typeface="Times New Roman" pitchFamily="18" charset="0"/>
                <a:ea typeface="ＭＳ Ｐゴシック" pitchFamily="34" charset="-128"/>
              </a:rPr>
              <a:t>We  represent all segments of our industry including product manufacturers, material suppliers &amp; distributors, industry consultants and academia.  </a:t>
            </a:r>
          </a:p>
          <a:p>
            <a:endParaRPr lang="en-US" sz="1600" dirty="0">
              <a:latin typeface="Times New Roman" pitchFamily="18" charset="0"/>
              <a:ea typeface="ＭＳ Ｐゴシック" pitchFamily="34" charset="-128"/>
            </a:endParaRPr>
          </a:p>
          <a:p>
            <a:r>
              <a:rPr lang="en-US" sz="1600" dirty="0">
                <a:latin typeface="Times New Roman" pitchFamily="18" charset="0"/>
                <a:ea typeface="ＭＳ Ｐゴシック" pitchFamily="34" charset="-128"/>
              </a:rPr>
              <a:t>Most of our business are small to medium size companies.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w="9525"/>
        </p:spPr>
        <p:txBody>
          <a:bodyPr/>
          <a:lstStyle/>
          <a:p>
            <a:endParaRPr lang="en-US" smtClean="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1026"/>
          <p:cNvSpPr>
            <a:spLocks noGrp="1" noRot="1" noChangeAspect="1" noChangeArrowheads="1" noTextEdit="1"/>
          </p:cNvSpPr>
          <p:nvPr>
            <p:ph type="sldImg"/>
          </p:nvPr>
        </p:nvSpPr>
        <p:spPr>
          <a:ln/>
        </p:spPr>
      </p:sp>
      <p:sp>
        <p:nvSpPr>
          <p:cNvPr id="250883" name="Rectangle 1027"/>
          <p:cNvSpPr>
            <a:spLocks noGrp="1" noChangeArrowheads="1"/>
          </p:cNvSpPr>
          <p:nvPr>
            <p:ph type="body" idx="1"/>
          </p:nvPr>
        </p:nvSpPr>
        <p:spPr>
          <a:noFill/>
          <a:ln w="9525"/>
        </p:spPr>
        <p:txBody>
          <a:bodyPr/>
          <a:lstStyle/>
          <a:p>
            <a:endParaRPr lang="en-US" smtClean="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1026"/>
          <p:cNvSpPr>
            <a:spLocks noGrp="1" noRot="1" noChangeAspect="1" noChangeArrowheads="1" noTextEdit="1"/>
          </p:cNvSpPr>
          <p:nvPr>
            <p:ph type="sldImg"/>
          </p:nvPr>
        </p:nvSpPr>
        <p:spPr>
          <a:ln/>
        </p:spPr>
      </p:sp>
      <p:sp>
        <p:nvSpPr>
          <p:cNvPr id="251907" name="Rectangle 1027"/>
          <p:cNvSpPr>
            <a:spLocks noGrp="1" noChangeArrowheads="1"/>
          </p:cNvSpPr>
          <p:nvPr>
            <p:ph type="body" idx="1"/>
          </p:nvPr>
        </p:nvSpPr>
        <p:spPr>
          <a:noFill/>
          <a:ln w="9525"/>
        </p:spPr>
        <p:txBody>
          <a:bodyPr/>
          <a:lstStyle/>
          <a:p>
            <a:endParaRPr lang="en-US" smtClean="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Since the early 1990’s, FRP </a:t>
            </a:r>
            <a:r>
              <a:rPr lang="en-US" dirty="0" err="1" smtClean="0"/>
              <a:t>rebars</a:t>
            </a:r>
            <a:r>
              <a:rPr lang="en-US" dirty="0" smtClean="0"/>
              <a:t> have been used in a variety of bridge deck applications.  There are in excess of over 200 installations in North America that use FRP rebar today.  Several of those installations are shown in these pictures.   In every case, FRP rebar is either used in the top mat, or top/bottom mat of the deck.  FRP </a:t>
            </a:r>
            <a:r>
              <a:rPr lang="en-US" dirty="0" err="1" smtClean="0"/>
              <a:t>rebars</a:t>
            </a:r>
            <a:r>
              <a:rPr lang="en-US" dirty="0" smtClean="0"/>
              <a:t> corrosion resistance provides engineers with alternative materials for structures in aggressive environments.</a:t>
            </a:r>
            <a:endParaRPr lang="en-US" dirty="0"/>
          </a:p>
        </p:txBody>
      </p:sp>
      <p:sp>
        <p:nvSpPr>
          <p:cNvPr id="4" name="Slide Number Placeholder 3"/>
          <p:cNvSpPr>
            <a:spLocks noGrp="1"/>
          </p:cNvSpPr>
          <p:nvPr>
            <p:ph type="sldNum" sz="quarter" idx="10"/>
          </p:nvPr>
        </p:nvSpPr>
        <p:spPr/>
        <p:txBody>
          <a:bodyPr/>
          <a:lstStyle/>
          <a:p>
            <a:fld id="{D8C6B19F-0D63-4184-BC3E-31E6E2D3EDD2}" type="slidenum">
              <a:rPr lang="en-US" smtClean="0"/>
              <a:pPr/>
              <a:t>42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BE1A8FD4-888D-43EF-BA31-895A3826F5E4}" type="slidenum">
              <a:rPr lang="en-US" smtClean="0">
                <a:latin typeface="Arial" pitchFamily="34" charset="0"/>
              </a:rPr>
              <a:pPr/>
              <a:t>44</a:t>
            </a:fld>
            <a:endParaRPr lang="en-US" smtClean="0">
              <a:latin typeface="Arial" pitchFamily="34"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body" idx="1"/>
          </p:nvPr>
        </p:nvSpPr>
        <p:spPr>
          <a:noFill/>
          <a:ln w="9525"/>
        </p:spPr>
        <p:txBody>
          <a:bodyPr/>
          <a:lstStyle/>
          <a:p>
            <a:endParaRPr lang="en-US" smtClean="0">
              <a:ea typeface="ＭＳ Ｐゴシック" pitchFamily="34" charset="-128"/>
            </a:endParaRPr>
          </a:p>
        </p:txBody>
      </p:sp>
      <p:sp>
        <p:nvSpPr>
          <p:cNvPr id="166915" name="Rectangle 3"/>
          <p:cNvSpPr>
            <a:spLocks noGrp="1" noRot="1" noChangeAspect="1" noChangeArrowheads="1" noTextEdit="1"/>
          </p:cNvSpPr>
          <p:nvPr>
            <p:ph type="sldImg"/>
          </p:nvPr>
        </p:nvSpPr>
        <p:spPr>
          <a:ln cap="flat"/>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body" idx="1"/>
          </p:nvPr>
        </p:nvSpPr>
        <p:spPr>
          <a:xfrm>
            <a:off x="685800" y="4267200"/>
            <a:ext cx="5029200" cy="4114800"/>
          </a:xfrm>
          <a:noFill/>
          <a:ln w="9525"/>
        </p:spPr>
        <p:txBody>
          <a:bodyPr/>
          <a:lstStyle/>
          <a:p>
            <a:endParaRPr lang="en-US" smtClean="0">
              <a:ea typeface="ＭＳ Ｐゴシック" pitchFamily="34" charset="-128"/>
            </a:endParaRPr>
          </a:p>
        </p:txBody>
      </p:sp>
      <p:sp>
        <p:nvSpPr>
          <p:cNvPr id="147459" name="Rectangle 3"/>
          <p:cNvSpPr>
            <a:spLocks noGrp="1" noRot="1" noChangeAspect="1" noChangeArrowheads="1" noTextEdit="1"/>
          </p:cNvSpPr>
          <p:nvPr>
            <p:ph type="sldImg"/>
          </p:nvPr>
        </p:nvSpPr>
        <p:spPr>
          <a:ln cap="flat"/>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body" idx="1"/>
          </p:nvPr>
        </p:nvSpPr>
        <p:spPr>
          <a:xfrm>
            <a:off x="685800" y="4267200"/>
            <a:ext cx="5029200" cy="4114800"/>
          </a:xfrm>
          <a:noFill/>
          <a:ln w="9525"/>
        </p:spPr>
        <p:txBody>
          <a:bodyPr/>
          <a:lstStyle/>
          <a:p>
            <a:endParaRPr lang="en-US" smtClean="0">
              <a:ea typeface="ＭＳ Ｐゴシック" pitchFamily="34" charset="-128"/>
            </a:endParaRPr>
          </a:p>
        </p:txBody>
      </p:sp>
      <p:sp>
        <p:nvSpPr>
          <p:cNvPr id="148483" name="Rectangle 3"/>
          <p:cNvSpPr>
            <a:spLocks noGrp="1" noRot="1" noChangeAspect="1" noChangeArrowheads="1" noTextEdit="1"/>
          </p:cNvSpPr>
          <p:nvPr>
            <p:ph type="sldImg"/>
          </p:nvPr>
        </p:nvSpPr>
        <p:spPr>
          <a:ln cap="flat"/>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body" idx="1"/>
          </p:nvPr>
        </p:nvSpPr>
        <p:spPr>
          <a:noFill/>
          <a:ln w="9525"/>
        </p:spPr>
        <p:txBody>
          <a:bodyPr/>
          <a:lstStyle/>
          <a:p>
            <a:endParaRPr lang="en-US" smtClean="0">
              <a:ea typeface="ＭＳ Ｐゴシック" pitchFamily="34" charset="-128"/>
            </a:endParaRPr>
          </a:p>
        </p:txBody>
      </p:sp>
      <p:sp>
        <p:nvSpPr>
          <p:cNvPr id="153603" name="Rectangle 3"/>
          <p:cNvSpPr>
            <a:spLocks noGrp="1" noRot="1" noChangeAspect="1" noChangeArrowheads="1" noTextEdit="1"/>
          </p:cNvSpPr>
          <p:nvPr>
            <p:ph type="sldImg"/>
          </p:nvPr>
        </p:nvSpPr>
        <p:spPr>
          <a:ln cap="flat"/>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technology developed over 8 years ago introduced another approach to reinforced concrete decks that incorporate a structural stay-in-place formwork coupled with a 3 dimensional grid reinforcement.  The reinforcement is made from existing pultruded grating bars that are joined together to form a grid.  These grids can be formed into panels, much like prefabricated FRP decks, and installed on a bridge.</a:t>
            </a:r>
          </a:p>
          <a:p>
            <a:endParaRPr lang="en-US" dirty="0" smtClean="0"/>
          </a:p>
          <a:p>
            <a:r>
              <a:rPr lang="en-US" dirty="0" smtClean="0"/>
              <a:t>Prefabricated stay-in-place FRP reinforcing panels take advantage of advanced composites’ versatility, light weight, and corrosion resistance, to make the construction of durable bridge decks faster, safer, and competitive.</a:t>
            </a:r>
            <a:endParaRPr lang="en-US" dirty="0"/>
          </a:p>
        </p:txBody>
      </p:sp>
      <p:sp>
        <p:nvSpPr>
          <p:cNvPr id="4" name="Slide Number Placeholder 3"/>
          <p:cNvSpPr>
            <a:spLocks noGrp="1"/>
          </p:cNvSpPr>
          <p:nvPr>
            <p:ph type="sldNum" sz="quarter" idx="10"/>
          </p:nvPr>
        </p:nvSpPr>
        <p:spPr/>
        <p:txBody>
          <a:bodyPr/>
          <a:lstStyle/>
          <a:p>
            <a:fld id="{D8C6B19F-0D63-4184-BC3E-31E6E2D3EDD2}" type="slidenum">
              <a:rPr lang="en-US" smtClean="0"/>
              <a:pPr/>
              <a:t>55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Composites are made with several components starting with man-made fibers such as glass, carbon or </a:t>
            </a:r>
            <a:r>
              <a:rPr lang="en-US" dirty="0" err="1" smtClean="0"/>
              <a:t>aramid</a:t>
            </a:r>
            <a:r>
              <a:rPr lang="en-US" dirty="0" smtClean="0"/>
              <a:t>.  These fibers provide the strength and stiffness in a composite.  The fibers are then combined with a polymer resin like polyester or epoxy.  The resin protects the fibers from environmental attack and helps transfer the loads between the fibers.</a:t>
            </a:r>
          </a:p>
          <a:p>
            <a:endParaRPr lang="en-US" dirty="0" smtClean="0"/>
          </a:p>
          <a:p>
            <a:r>
              <a:rPr lang="en-US" dirty="0" smtClean="0"/>
              <a:t>The combination of the FIBER and the RESIN creates a material with attributes superior to either component alone and is critical in the performance of the composites material.  Composites exhibit strength that is 5 TIMES stronger than steel at ¼ the weight, and offering corrosion resistance, and many other benefits.</a:t>
            </a:r>
          </a:p>
          <a:p>
            <a:endParaRPr lang="en-US" dirty="0" smtClean="0"/>
          </a:p>
          <a:p>
            <a:r>
              <a:rPr lang="en-US" dirty="0" smtClean="0"/>
              <a:t>During this presentation, composites will be referred to as FRP – meaning fiber reinforced polymer, or “fiberglass” This is an industry term not only applied to the fiber component, but a description associated with a non-metallic material.  You might be familiar with “fiberglass boats”.</a:t>
            </a:r>
          </a:p>
          <a:p>
            <a:endParaRPr lang="en-US" dirty="0"/>
          </a:p>
        </p:txBody>
      </p:sp>
      <p:sp>
        <p:nvSpPr>
          <p:cNvPr id="4" name="Slide Number Placeholder 3"/>
          <p:cNvSpPr>
            <a:spLocks noGrp="1"/>
          </p:cNvSpPr>
          <p:nvPr>
            <p:ph type="sldNum" sz="quarter" idx="10"/>
          </p:nvPr>
        </p:nvSpPr>
        <p:spPr/>
        <p:txBody>
          <a:bodyPr/>
          <a:lstStyle/>
          <a:p>
            <a:fld id="{D8C6B19F-0D63-4184-BC3E-31E6E2D3EDD2}" type="slidenum">
              <a:rPr lang="en-US" smtClean="0"/>
              <a:pPr/>
              <a:t>9</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construction process was performed in a simple 5-day sequence of events.  Day 1 was assigned to setting the panels in place.  Note that a light duty truck crane was used to place the panels. </a:t>
            </a:r>
            <a:endParaRPr lang="en-US" dirty="0"/>
          </a:p>
        </p:txBody>
      </p:sp>
      <p:sp>
        <p:nvSpPr>
          <p:cNvPr id="4" name="Slide Number Placeholder 3"/>
          <p:cNvSpPr>
            <a:spLocks noGrp="1"/>
          </p:cNvSpPr>
          <p:nvPr>
            <p:ph type="sldNum" sz="quarter" idx="10"/>
          </p:nvPr>
        </p:nvSpPr>
        <p:spPr/>
        <p:txBody>
          <a:bodyPr/>
          <a:lstStyle/>
          <a:p>
            <a:fld id="{D8C6B19F-0D63-4184-BC3E-31E6E2D3EDD2}" type="slidenum">
              <a:rPr lang="en-US" smtClean="0"/>
              <a:pPr/>
              <a:t>56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This composite picture shows various views of the completed structure.</a:t>
            </a:r>
          </a:p>
          <a:p>
            <a:endParaRPr lang="en-US" dirty="0" smtClean="0"/>
          </a:p>
          <a:p>
            <a:r>
              <a:rPr lang="en-US" dirty="0" smtClean="0"/>
              <a:t>Easier and faster construction – the elimination of labor-intensive and time-consuming field operations (formwork setting between the girders, and tying of </a:t>
            </a:r>
            <a:r>
              <a:rPr lang="en-US" dirty="0" err="1" smtClean="0"/>
              <a:t>rebars</a:t>
            </a:r>
            <a:r>
              <a:rPr lang="en-US" dirty="0" smtClean="0"/>
              <a:t>) by means of large-size prefabricated </a:t>
            </a:r>
            <a:r>
              <a:rPr lang="en-US" dirty="0" err="1" smtClean="0"/>
              <a:t>FRPpanels</a:t>
            </a:r>
            <a:r>
              <a:rPr lang="en-US" dirty="0" smtClean="0"/>
              <a:t> lifted with a single pick of a crane, translates into over 70</a:t>
            </a:r>
          </a:p>
          <a:p>
            <a:r>
              <a:rPr lang="en-US" dirty="0" smtClean="0"/>
              <a:t>percent reduction in construction time from reinforcement installation to deck casting and finishing, as well as into significantly improved working conditions.</a:t>
            </a:r>
          </a:p>
          <a:p>
            <a:endParaRPr lang="en-US" dirty="0" smtClean="0"/>
          </a:p>
          <a:p>
            <a:r>
              <a:rPr lang="en-US" dirty="0" smtClean="0"/>
              <a:t>Higher Productivity – the rate of concrete placement is increased by 50 percent compared to traditional steel reinforced decks with similar dimensions.</a:t>
            </a:r>
          </a:p>
          <a:p>
            <a:endParaRPr lang="en-US" dirty="0" smtClean="0"/>
          </a:p>
          <a:p>
            <a:r>
              <a:rPr lang="en-US" dirty="0" smtClean="0"/>
              <a:t>Reduced Labor Cost – the reduced need of manpower, faster and easier field operations, and higher productivity translate into over 75 percent reduction in deck construction labor cost.</a:t>
            </a:r>
          </a:p>
          <a:p>
            <a:endParaRPr lang="en-US" dirty="0" smtClean="0"/>
          </a:p>
          <a:p>
            <a:r>
              <a:rPr lang="en-US" dirty="0" smtClean="0"/>
              <a:t>Improved safety – the use of very lightweight FRP panels, easy to handle and placed with no need of formwork (as opposed to heavy partial-depth precast </a:t>
            </a:r>
            <a:r>
              <a:rPr lang="en-US" dirty="0" err="1" smtClean="0"/>
              <a:t>prestressed</a:t>
            </a:r>
            <a:r>
              <a:rPr lang="en-US" dirty="0" smtClean="0"/>
              <a:t> panels commonly used), and the design of the reinforcing profiles to facilitate walking over the top mat, result in improved safety in the work area.</a:t>
            </a:r>
          </a:p>
          <a:p>
            <a:endParaRPr lang="en-US" dirty="0" smtClean="0"/>
          </a:p>
          <a:p>
            <a:r>
              <a:rPr lang="en-US" dirty="0" smtClean="0"/>
              <a:t>Enhanced durability – to date, the results of extensive research have demonstrated the superior durability of internal FRP reinforcement for concrete when compared to steel </a:t>
            </a:r>
            <a:r>
              <a:rPr lang="en-US" dirty="0" err="1" smtClean="0"/>
              <a:t>rebars</a:t>
            </a:r>
            <a:r>
              <a:rPr lang="en-US" dirty="0" smtClean="0"/>
              <a:t>. The corrosion resistance of FRP composites represents a critical advantage for bridge decks, which are highly susceptible to deterioration due to chloride (deicing salts) penetration. This translates into a reduction in bridge maintenance operations, thereby supporting a more efficient bridge management, and prioritization of limited funds.</a:t>
            </a:r>
            <a:endParaRPr lang="en-US" dirty="0"/>
          </a:p>
        </p:txBody>
      </p:sp>
      <p:sp>
        <p:nvSpPr>
          <p:cNvPr id="4" name="Slide Number Placeholder 3"/>
          <p:cNvSpPr>
            <a:spLocks noGrp="1"/>
          </p:cNvSpPr>
          <p:nvPr>
            <p:ph type="sldNum" sz="quarter" idx="10"/>
          </p:nvPr>
        </p:nvSpPr>
        <p:spPr/>
        <p:txBody>
          <a:bodyPr/>
          <a:lstStyle/>
          <a:p>
            <a:fld id="{D8C6B19F-0D63-4184-BC3E-31E6E2D3EDD2}" type="slidenum">
              <a:rPr lang="en-US" smtClean="0"/>
              <a:pPr/>
              <a:t>57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summary FRP composites are:</a:t>
            </a:r>
          </a:p>
          <a:p>
            <a:pPr>
              <a:buFont typeface="Arial" pitchFamily="34" charset="0"/>
              <a:buChar char="•"/>
            </a:pPr>
            <a:r>
              <a:rPr lang="en-US" dirty="0" smtClean="0"/>
              <a:t>Engineered systems</a:t>
            </a:r>
          </a:p>
          <a:p>
            <a:endParaRPr lang="en-US" dirty="0" smtClean="0"/>
          </a:p>
          <a:p>
            <a:pPr>
              <a:buFont typeface="Arial" pitchFamily="34" charset="0"/>
              <a:buChar char="•"/>
            </a:pPr>
            <a:r>
              <a:rPr lang="en-US" dirty="0" smtClean="0"/>
              <a:t>Prefabricated components, factory built, quality controlled</a:t>
            </a:r>
          </a:p>
          <a:p>
            <a:endParaRPr lang="en-US" dirty="0" smtClean="0"/>
          </a:p>
          <a:p>
            <a:pPr>
              <a:buFont typeface="Arial" pitchFamily="34" charset="0"/>
              <a:buChar char="•"/>
            </a:pPr>
            <a:r>
              <a:rPr lang="en-US" b="1" i="1" dirty="0" smtClean="0"/>
              <a:t>Reduces</a:t>
            </a:r>
            <a:r>
              <a:rPr lang="en-US" dirty="0" smtClean="0"/>
              <a:t> the need for large, heavy, expensive equipment during installation</a:t>
            </a:r>
          </a:p>
          <a:p>
            <a:endParaRPr lang="en-US" dirty="0" smtClean="0"/>
          </a:p>
          <a:p>
            <a:pPr>
              <a:buFont typeface="Arial" pitchFamily="34" charset="0"/>
              <a:buChar char="•"/>
            </a:pPr>
            <a:r>
              <a:rPr lang="en-US" b="1" i="1" dirty="0" smtClean="0"/>
              <a:t>Increases</a:t>
            </a:r>
            <a:r>
              <a:rPr lang="en-US" dirty="0" smtClean="0"/>
              <a:t> safety on site</a:t>
            </a:r>
          </a:p>
          <a:p>
            <a:endParaRPr lang="en-US" dirty="0" smtClean="0"/>
          </a:p>
          <a:p>
            <a:pPr>
              <a:buFont typeface="Arial" pitchFamily="34" charset="0"/>
              <a:buChar char="•"/>
            </a:pPr>
            <a:r>
              <a:rPr lang="en-US" dirty="0" smtClean="0"/>
              <a:t>Lighter Weight for </a:t>
            </a:r>
            <a:r>
              <a:rPr lang="en-US" b="1" i="1" dirty="0" smtClean="0"/>
              <a:t>Reduced</a:t>
            </a:r>
            <a:r>
              <a:rPr lang="en-US" dirty="0" smtClean="0"/>
              <a:t> Shipping, Handling and Erection Time and Costs (Accelerated Bridge Construction)</a:t>
            </a:r>
          </a:p>
          <a:p>
            <a:endParaRPr lang="en-US" dirty="0" smtClean="0"/>
          </a:p>
          <a:p>
            <a:pPr>
              <a:buFont typeface="Arial" pitchFamily="34" charset="0"/>
              <a:buChar char="•"/>
            </a:pPr>
            <a:r>
              <a:rPr lang="en-US" b="1" i="1" dirty="0" smtClean="0"/>
              <a:t>Reduced </a:t>
            </a:r>
            <a:r>
              <a:rPr lang="en-US" dirty="0" smtClean="0"/>
              <a:t>Carbon Footprint</a:t>
            </a:r>
          </a:p>
          <a:p>
            <a:endParaRPr lang="en-US" dirty="0" smtClean="0"/>
          </a:p>
          <a:p>
            <a:pPr>
              <a:buFont typeface="Arial" pitchFamily="34" charset="0"/>
              <a:buChar char="•"/>
            </a:pPr>
            <a:r>
              <a:rPr lang="en-US" dirty="0" smtClean="0"/>
              <a:t>Greater Corrosion Resistance than Conventional Materials Providing Service Lives Beyond 100 Years</a:t>
            </a:r>
          </a:p>
          <a:p>
            <a:endParaRPr lang="en-US" dirty="0" smtClean="0"/>
          </a:p>
          <a:p>
            <a:pPr>
              <a:buFont typeface="Arial" pitchFamily="34" charset="0"/>
              <a:buChar char="•"/>
            </a:pPr>
            <a:r>
              <a:rPr lang="en-US" b="1" i="1" dirty="0" smtClean="0"/>
              <a:t>LOWER OVERALL BRIDGE COST!!</a:t>
            </a:r>
            <a:endParaRPr lang="en-US" dirty="0" smtClean="0"/>
          </a:p>
          <a:p>
            <a:endParaRPr lang="en-US" dirty="0"/>
          </a:p>
        </p:txBody>
      </p:sp>
      <p:sp>
        <p:nvSpPr>
          <p:cNvPr id="4" name="Slide Number Placeholder 3"/>
          <p:cNvSpPr>
            <a:spLocks noGrp="1"/>
          </p:cNvSpPr>
          <p:nvPr>
            <p:ph type="sldNum" sz="quarter" idx="10"/>
          </p:nvPr>
        </p:nvSpPr>
        <p:spPr/>
        <p:txBody>
          <a:bodyPr/>
          <a:lstStyle/>
          <a:p>
            <a:fld id="{D8C6B19F-0D63-4184-BC3E-31E6E2D3EDD2}" type="slidenum">
              <a:rPr lang="en-US" smtClean="0"/>
              <a:pPr/>
              <a:t>60</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ASCE, under contract with the American Composites Manufacturers Association completed a 3-year project to develop a new design pre-standard titled LRFD of Pultruded Fiber Reinforced Polymer (FRP) Structures.   This pre-standard was published in late 2010 and is currently going through the ASCE standards process to promulgate this document as a standard.</a:t>
            </a:r>
          </a:p>
          <a:p>
            <a:endParaRPr lang="en-US" dirty="0" smtClean="0"/>
          </a:p>
          <a:p>
            <a:r>
              <a:rPr lang="en-US" dirty="0" smtClean="0"/>
              <a:t>The publication covers a number of areas of pultruded composites including tension members, compression members, flexural and shear members, combined forces and torsion, plates and built up members, and bolted connections.  Each of the chapters follows the LRFD design provisions laid out in chapters 1 and 2.  </a:t>
            </a:r>
          </a:p>
          <a:p>
            <a:endParaRPr lang="en-US" dirty="0" smtClean="0"/>
          </a:p>
          <a:p>
            <a:r>
              <a:rPr lang="en-US" dirty="0" smtClean="0"/>
              <a:t>The LRFD document can be applied to all pultruded structural elements.</a:t>
            </a:r>
            <a:endParaRPr lang="en-US" dirty="0"/>
          </a:p>
        </p:txBody>
      </p:sp>
      <p:sp>
        <p:nvSpPr>
          <p:cNvPr id="4" name="Slide Number Placeholder 3"/>
          <p:cNvSpPr>
            <a:spLocks noGrp="1"/>
          </p:cNvSpPr>
          <p:nvPr>
            <p:ph type="sldNum" sz="quarter" idx="10"/>
          </p:nvPr>
        </p:nvSpPr>
        <p:spPr/>
        <p:txBody>
          <a:bodyPr/>
          <a:lstStyle/>
          <a:p>
            <a:fld id="{D8C6B19F-0D63-4184-BC3E-31E6E2D3EDD2}" type="slidenum">
              <a:rPr lang="en-US" smtClean="0"/>
              <a:pPr/>
              <a:t>62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 composites do not stop there.  There are many more attributes whereby composites maintain greater value.</a:t>
            </a:r>
          </a:p>
          <a:p>
            <a:endParaRPr lang="en-US" dirty="0" smtClean="0"/>
          </a:p>
          <a:p>
            <a:r>
              <a:rPr lang="en-US" dirty="0" smtClean="0"/>
              <a:t>In addition to high strength, light weight, and corrosion resistance, composites can be engineered to:</a:t>
            </a:r>
          </a:p>
          <a:p>
            <a:pPr>
              <a:buFont typeface="Arial" pitchFamily="34" charset="0"/>
              <a:buChar char="•"/>
            </a:pPr>
            <a:r>
              <a:rPr lang="en-US" dirty="0" smtClean="0"/>
              <a:t> have superior electrical properties, especially glass fiber where it functions as an insulator</a:t>
            </a:r>
          </a:p>
          <a:p>
            <a:pPr>
              <a:buFont typeface="Arial" pitchFamily="34" charset="0"/>
              <a:buChar char="•"/>
            </a:pPr>
            <a:r>
              <a:rPr lang="en-US" dirty="0" smtClean="0"/>
              <a:t> high thermal properties as composites do not transfer heat and cold and can perform in many environments</a:t>
            </a:r>
          </a:p>
          <a:p>
            <a:pPr>
              <a:buFont typeface="Arial" pitchFamily="34" charset="0"/>
              <a:buChar char="•"/>
            </a:pPr>
            <a:r>
              <a:rPr lang="en-US" dirty="0" smtClean="0"/>
              <a:t> non-magnetic – composites are non-metallic and therefore perform excellent in </a:t>
            </a:r>
            <a:r>
              <a:rPr lang="en-US" dirty="0" err="1" smtClean="0"/>
              <a:t>ths</a:t>
            </a:r>
            <a:r>
              <a:rPr lang="en-US" dirty="0" smtClean="0"/>
              <a:t> environment</a:t>
            </a:r>
          </a:p>
          <a:p>
            <a:pPr>
              <a:buFont typeface="Arial" pitchFamily="34" charset="0"/>
              <a:buChar char="•"/>
            </a:pPr>
            <a:r>
              <a:rPr lang="en-US" dirty="0" smtClean="0"/>
              <a:t> composites are transparent to radar signals</a:t>
            </a:r>
          </a:p>
          <a:p>
            <a:pPr>
              <a:buFont typeface="Arial" pitchFamily="34" charset="0"/>
              <a:buChar char="•"/>
            </a:pPr>
            <a:r>
              <a:rPr lang="en-US" dirty="0" smtClean="0"/>
              <a:t> Ultimately, composites are durable materials that when designed and manufactured properly offer a long service life even exposed to the harshest environments.</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D8C6B19F-0D63-4184-BC3E-31E6E2D3EDD2}" type="slidenum">
              <a:rPr lang="en-US" smtClean="0"/>
              <a:pPr/>
              <a:t>11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First, we need to understand a composites manufacturing process called pultrusion.  Most products used for transportation infrastructure applications including rebar, structural profiles, girders, decks, and strengthening materials use pultrusion to manufacture the product.</a:t>
            </a:r>
          </a:p>
          <a:p>
            <a:endParaRPr lang="en-US" dirty="0" smtClean="0"/>
          </a:p>
          <a:p>
            <a:r>
              <a:rPr lang="en-US" dirty="0" smtClean="0"/>
              <a:t>The process starts as long continuous fibers called </a:t>
            </a:r>
            <a:r>
              <a:rPr lang="en-US" dirty="0" err="1" smtClean="0"/>
              <a:t>rovings</a:t>
            </a:r>
            <a:r>
              <a:rPr lang="en-US" dirty="0" smtClean="0"/>
              <a:t> (either glass or carbon fiber) are pulled through a resin bath to saturate the fibers, then the wet fibers are aligned and pulled through a shaped mold die which is heated.  While the composites are in the die, the shape is formed and fully cured.  The completed profile exits the die and is cut to length based on the requirements for the order.</a:t>
            </a:r>
            <a:endParaRPr lang="en-US" dirty="0"/>
          </a:p>
        </p:txBody>
      </p:sp>
      <p:sp>
        <p:nvSpPr>
          <p:cNvPr id="4" name="Slide Number Placeholder 3"/>
          <p:cNvSpPr>
            <a:spLocks noGrp="1"/>
          </p:cNvSpPr>
          <p:nvPr>
            <p:ph type="sldNum" sz="quarter" idx="10"/>
          </p:nvPr>
        </p:nvSpPr>
        <p:spPr/>
        <p:txBody>
          <a:bodyPr/>
          <a:lstStyle/>
          <a:p>
            <a:fld id="{D8C6B19F-0D63-4184-BC3E-31E6E2D3EDD2}" type="slidenum">
              <a:rPr lang="en-US" smtClean="0"/>
              <a:pPr/>
              <a:t>19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pPr eaLnBrk="1" hangingPunct="1"/>
            <a:r>
              <a:rPr lang="en-US" dirty="0" smtClean="0">
                <a:latin typeface="Calibri" pitchFamily="-109" charset="0"/>
              </a:rPr>
              <a:t>First published in 1999, the ACI 440.1R-06 evolved from emerging technology to ACI standard publications on the use of FRP bars to reinforce concrete.  This publication has gone through 3 iterations over the years to refine the design equations used in this document.  This has become a well reference and used world-wide design document as the authority for internally reinforced concrete with FRP bars.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E9953314-38D7-4D2E-8E30-7ECD2EF91DC0}" type="slidenum">
              <a:rPr lang="en-US" smtClean="0"/>
              <a:pPr/>
              <a:t>27</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r>
              <a:rPr lang="en-US" dirty="0" smtClean="0">
                <a:latin typeface="Calibri" pitchFamily="-109" charset="0"/>
              </a:rPr>
              <a:t>As a compliment to the ACI 440.1R design specification, this ACI standard was developed for contractors and </a:t>
            </a:r>
            <a:r>
              <a:rPr lang="en-US" dirty="0" err="1" smtClean="0">
                <a:latin typeface="Calibri" pitchFamily="-109" charset="0"/>
              </a:rPr>
              <a:t>specifiers</a:t>
            </a:r>
            <a:r>
              <a:rPr lang="en-US" dirty="0" smtClean="0">
                <a:latin typeface="Calibri" pitchFamily="-109" charset="0"/>
              </a:rPr>
              <a:t> who use either glass or carbon FRP bars as a materials specification to be used in contract documents.   It is written in mandatory language and contains provisions governing testing, evaluation, and certification of FRP bars used in reinforced concrete.</a:t>
            </a:r>
          </a:p>
          <a:p>
            <a:endParaRPr lang="en-US" dirty="0" smtClean="0">
              <a:latin typeface="Calibri" pitchFamily="-109" charset="0"/>
            </a:endParaRPr>
          </a:p>
          <a:p>
            <a:r>
              <a:rPr lang="en-US" dirty="0" smtClean="0">
                <a:latin typeface="Calibri" pitchFamily="-109" charset="0"/>
              </a:rPr>
              <a:t>Attention was placed on minimum requirements the FRP bars must meet to ensure durable performance.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D4897F66-4FA0-428E-B773-A7F9B7BBF4F1}" type="slidenum">
              <a:rPr lang="en-US" smtClean="0"/>
              <a:pPr/>
              <a:t>28</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r>
              <a:rPr lang="en-US" dirty="0" smtClean="0">
                <a:latin typeface="Calibri" pitchFamily="-109" charset="0"/>
              </a:rPr>
              <a:t>This ACI standard also serves as a compliment to the ACI 440.1R design specification.  This construction standard provides information for contract documents that guide contractors and engineers on the proper use and installation of FRP bars for reinforced concrete.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51376DDB-0F10-424A-AF64-90DE5121B8B4}" type="slidenum">
              <a:rPr lang="en-US" smtClean="0"/>
              <a:pPr/>
              <a:t>29</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r>
              <a:rPr lang="en-US" dirty="0" smtClean="0">
                <a:latin typeface="Calibri" pitchFamily="-109" charset="0"/>
              </a:rPr>
              <a:t>One noteworthy design standard published by AASHTO in 2009 is the AASHTO LRFD Bridge Design Guide Specifications for GFRP Reinforced Concrete Bridge Decks and Traffic Railings.  Using the ACI design guide as a foundation, this publication will assist bridge engineers in specifying FRP rebar in concrete bridge decks. </a:t>
            </a:r>
          </a:p>
          <a:p>
            <a:endParaRPr lang="en-US" dirty="0" smtClean="0">
              <a:latin typeface="Calibri" pitchFamily="-109" charset="0"/>
            </a:endParaRPr>
          </a:p>
          <a:p>
            <a:r>
              <a:rPr lang="en-US" dirty="0" smtClean="0">
                <a:latin typeface="Calibri" pitchFamily="-109" charset="0"/>
              </a:rPr>
              <a:t>This was the second of two AASHTO publications to cover FRP.</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209E933B-554B-4ACD-BC0A-1C25CA685613}" type="slidenum">
              <a:rPr lang="en-US" smtClean="0"/>
              <a:pPr/>
              <a:t>32</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r>
              <a:rPr lang="en-US" dirty="0" smtClean="0">
                <a:latin typeface="Calibri" pitchFamily="-109" charset="0"/>
              </a:rPr>
              <a:t>In Canada, FRP bars used in the design of concrete bridge decks have been codified in the Highway Bridge Design Code.  The existence of this document has motivated all Canadian provinces to specify and install FRP rebar as a material of choice for concrete exposed to aggressive environments.</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userDrawn="1"/>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057400" y="6068568"/>
            <a:ext cx="7086600"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96546" y="6096000"/>
            <a:ext cx="7162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C165AADF-6029-4790-B6E9-561527304D96}" type="slidenum">
              <a:rPr lang="en-US" smtClean="0"/>
              <a:pPr/>
              <a:t>‹#›</a:t>
            </a:fld>
            <a:endParaRPr lang="en-US"/>
          </a:p>
        </p:txBody>
      </p:sp>
      <p:sp>
        <p:nvSpPr>
          <p:cNvPr id="12" name="Rectangle 11"/>
          <p:cNvSpPr/>
          <p:nvPr userDrawn="1"/>
        </p:nvSpPr>
        <p:spPr>
          <a:xfrm>
            <a:off x="0" y="6019800"/>
            <a:ext cx="2286000" cy="838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9" descr="ACMA vector trace.eps"/>
          <p:cNvPicPr>
            <a:picLocks noChangeAspect="1"/>
          </p:cNvPicPr>
          <p:nvPr userDrawn="1"/>
        </p:nvPicPr>
        <p:blipFill>
          <a:blip r:embed="rId2" cstate="print"/>
          <a:srcRect/>
          <a:stretch>
            <a:fillRect/>
          </a:stretch>
        </p:blipFill>
        <p:spPr bwMode="auto">
          <a:xfrm>
            <a:off x="76200" y="6166705"/>
            <a:ext cx="1752600" cy="615095"/>
          </a:xfrm>
          <a:prstGeom prst="rect">
            <a:avLst/>
          </a:prstGeom>
          <a:noFill/>
          <a:ln w="9525">
            <a:noFill/>
            <a:miter lim="800000"/>
            <a:headEnd/>
            <a:tailEnd/>
          </a:ln>
        </p:spPr>
      </p:pic>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3B308A0-3BCE-4972-A3B7-EDADD7AAEBF9}" type="datetimeFigureOut">
              <a:rPr lang="en-US" smtClean="0"/>
              <a:pPr/>
              <a:t>10/26/2012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solidFill>
            <a:srgbClr val="00B357"/>
          </a:solidFill>
        </p:spPr>
        <p:txBody>
          <a:bodyPr/>
          <a:lstStyle/>
          <a:p>
            <a:fld id="{C165AADF-6029-4790-B6E9-561527304D9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93B308A0-3BCE-4972-A3B7-EDADD7AAEBF9}" type="datetimeFigureOut">
              <a:rPr lang="en-US" smtClean="0"/>
              <a:pPr/>
              <a:t>10/26/2012</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rgbClr val="00B357"/>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C165AADF-6029-4790-B6E9-561527304D96}"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A1125291-8A28-452C-8BF5-448655685BF2}"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90600" y="609600"/>
            <a:ext cx="716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00" y="1981200"/>
            <a:ext cx="3505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505200" cy="4114800"/>
          </a:xfrm>
        </p:spPr>
        <p:txBody>
          <a:bodyPr/>
          <a:lstStyle/>
          <a:p>
            <a:pPr lvl="0"/>
            <a:endParaRPr lang="en-US" noProof="0" smtClean="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93B308A0-3BCE-4972-A3B7-EDADD7AAEBF9}" type="datetimeFigureOut">
              <a:rPr lang="en-US" smtClean="0"/>
              <a:pPr/>
              <a:t>10/26/2012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solidFill>
            <a:srgbClr val="00B357"/>
          </a:solidFill>
        </p:spPr>
        <p:txBody>
          <a:bodyPr/>
          <a:lstStyle>
            <a:lvl1pPr>
              <a:defRPr>
                <a:solidFill>
                  <a:srgbClr val="FFFFFF"/>
                </a:solidFill>
              </a:defRPr>
            </a:lvl1pPr>
          </a:lstStyle>
          <a:p>
            <a:fld id="{C165AADF-6029-4790-B6E9-561527304D96}"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lvl1pPr>
              <a:buClr>
                <a:srgbClr val="00B357"/>
              </a:buClr>
              <a:defRPr/>
            </a:lvl1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7" name="Picture 9" descr="ACMA vector trace.eps"/>
          <p:cNvPicPr>
            <a:picLocks noChangeAspect="1"/>
          </p:cNvPicPr>
          <p:nvPr userDrawn="1"/>
        </p:nvPicPr>
        <p:blipFill>
          <a:blip r:embed="rId2" cstate="print"/>
          <a:srcRect/>
          <a:stretch>
            <a:fillRect/>
          </a:stretch>
        </p:blipFill>
        <p:spPr bwMode="auto">
          <a:xfrm>
            <a:off x="76200" y="6166705"/>
            <a:ext cx="1752600" cy="615095"/>
          </a:xfrm>
          <a:prstGeom prst="rect">
            <a:avLst/>
          </a:prstGeom>
          <a:noFill/>
          <a:ln w="9525">
            <a:noFill/>
            <a:miter lim="800000"/>
            <a:headEnd/>
            <a:tailEnd/>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rgbClr val="00B357"/>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93B308A0-3BCE-4972-A3B7-EDADD7AAEBF9}" type="datetimeFigureOut">
              <a:rPr lang="en-US" smtClean="0"/>
              <a:pPr/>
              <a:t>10/26/2012</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C165AADF-6029-4790-B6E9-561527304D96}"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pic>
        <p:nvPicPr>
          <p:cNvPr id="10" name="Picture 9" descr="ACMA vector trace.eps"/>
          <p:cNvPicPr>
            <a:picLocks noChangeAspect="1"/>
          </p:cNvPicPr>
          <p:nvPr userDrawn="1"/>
        </p:nvPicPr>
        <p:blipFill>
          <a:blip r:embed="rId2" cstate="print"/>
          <a:srcRect/>
          <a:stretch>
            <a:fillRect/>
          </a:stretch>
        </p:blipFill>
        <p:spPr bwMode="auto">
          <a:xfrm>
            <a:off x="76200" y="6166705"/>
            <a:ext cx="1752600" cy="615095"/>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93B308A0-3BCE-4972-A3B7-EDADD7AAEBF9}" type="datetimeFigureOut">
              <a:rPr lang="en-US" smtClean="0"/>
              <a:pPr/>
              <a:t>10/26/2012</a:t>
            </a:fld>
            <a:endParaRPr lang="en-US"/>
          </a:p>
        </p:txBody>
      </p:sp>
      <p:sp>
        <p:nvSpPr>
          <p:cNvPr id="10" name="Slide Number Placeholder 9"/>
          <p:cNvSpPr>
            <a:spLocks noGrp="1"/>
          </p:cNvSpPr>
          <p:nvPr>
            <p:ph type="sldNum" sz="quarter" idx="16"/>
          </p:nvPr>
        </p:nvSpPr>
        <p:spPr>
          <a:solidFill>
            <a:srgbClr val="00B357"/>
          </a:solidFill>
        </p:spPr>
        <p:txBody>
          <a:bodyPr rtlCol="0"/>
          <a:lstStyle/>
          <a:p>
            <a:fld id="{C165AADF-6029-4790-B6E9-561527304D96}"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pic>
        <p:nvPicPr>
          <p:cNvPr id="13" name="Picture 9" descr="ACMA vector trace.eps"/>
          <p:cNvPicPr>
            <a:picLocks noChangeAspect="1"/>
          </p:cNvPicPr>
          <p:nvPr userDrawn="1"/>
        </p:nvPicPr>
        <p:blipFill>
          <a:blip r:embed="rId2" cstate="print"/>
          <a:srcRect/>
          <a:stretch>
            <a:fillRect/>
          </a:stretch>
        </p:blipFill>
        <p:spPr bwMode="auto">
          <a:xfrm>
            <a:off x="76200" y="6166705"/>
            <a:ext cx="1752600" cy="615095"/>
          </a:xfrm>
          <a:prstGeom prst="rect">
            <a:avLst/>
          </a:prstGeom>
          <a:noFill/>
          <a:ln w="9525">
            <a:noFill/>
            <a:miter lim="800000"/>
            <a:headEnd/>
            <a:tailEnd/>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93B308A0-3BCE-4972-A3B7-EDADD7AAEBF9}" type="datetimeFigureOut">
              <a:rPr lang="en-US" smtClean="0"/>
              <a:pPr/>
              <a:t>10/26/2012</a:t>
            </a:fld>
            <a:endParaRPr lang="en-US"/>
          </a:p>
        </p:txBody>
      </p:sp>
      <p:sp>
        <p:nvSpPr>
          <p:cNvPr id="12" name="Slide Number Placeholder 11"/>
          <p:cNvSpPr>
            <a:spLocks noGrp="1"/>
          </p:cNvSpPr>
          <p:nvPr>
            <p:ph type="sldNum" sz="quarter" idx="16"/>
          </p:nvPr>
        </p:nvSpPr>
        <p:spPr>
          <a:solidFill>
            <a:srgbClr val="00B357"/>
          </a:solidFill>
        </p:spPr>
        <p:txBody>
          <a:bodyPr rtlCol="0"/>
          <a:lstStyle/>
          <a:p>
            <a:fld id="{C165AADF-6029-4790-B6E9-561527304D96}"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pic>
        <p:nvPicPr>
          <p:cNvPr id="17" name="Picture 9" descr="ACMA vector trace.eps"/>
          <p:cNvPicPr>
            <a:picLocks noChangeAspect="1"/>
          </p:cNvPicPr>
          <p:nvPr userDrawn="1"/>
        </p:nvPicPr>
        <p:blipFill>
          <a:blip r:embed="rId2" cstate="print"/>
          <a:srcRect/>
          <a:stretch>
            <a:fillRect/>
          </a:stretch>
        </p:blipFill>
        <p:spPr bwMode="auto">
          <a:xfrm>
            <a:off x="76200" y="6166705"/>
            <a:ext cx="1752600" cy="615095"/>
          </a:xfrm>
          <a:prstGeom prst="rect">
            <a:avLst/>
          </a:prstGeom>
          <a:noFill/>
          <a:ln w="9525">
            <a:noFill/>
            <a:miter lim="800000"/>
            <a:headEnd/>
            <a:tailEnd/>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3B308A0-3BCE-4972-A3B7-EDADD7AAEBF9}" type="datetimeFigureOut">
              <a:rPr lang="en-US" smtClean="0"/>
              <a:pPr/>
              <a:t>10/26/2012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solidFill>
            <a:srgbClr val="00B357"/>
          </a:solidFill>
        </p:spPr>
        <p:txBody>
          <a:bodyPr/>
          <a:lstStyle>
            <a:lvl1pPr>
              <a:defRPr>
                <a:solidFill>
                  <a:srgbClr val="FFFFFF"/>
                </a:solidFill>
              </a:defRPr>
            </a:lvl1pPr>
          </a:lstStyle>
          <a:p>
            <a:fld id="{C165AADF-6029-4790-B6E9-561527304D96}" type="slidenum">
              <a:rPr lang="en-US" smtClean="0"/>
              <a:pPr/>
              <a:t>‹#›</a:t>
            </a:fld>
            <a:endParaRPr lang="en-US"/>
          </a:p>
        </p:txBody>
      </p:sp>
      <p:pic>
        <p:nvPicPr>
          <p:cNvPr id="6" name="Picture 9" descr="ACMA vector trace.eps"/>
          <p:cNvPicPr>
            <a:picLocks noChangeAspect="1"/>
          </p:cNvPicPr>
          <p:nvPr userDrawn="1"/>
        </p:nvPicPr>
        <p:blipFill>
          <a:blip r:embed="rId2" cstate="print"/>
          <a:srcRect/>
          <a:stretch>
            <a:fillRect/>
          </a:stretch>
        </p:blipFill>
        <p:spPr bwMode="auto">
          <a:xfrm>
            <a:off x="76200" y="6166705"/>
            <a:ext cx="1752600" cy="615095"/>
          </a:xfrm>
          <a:prstGeom prst="rect">
            <a:avLst/>
          </a:prstGeom>
          <a:noFill/>
          <a:ln w="9525">
            <a:noFill/>
            <a:miter lim="800000"/>
            <a:headEnd/>
            <a:tailEnd/>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B308A0-3BCE-4972-A3B7-EDADD7AAEBF9}" type="datetimeFigureOut">
              <a:rPr lang="en-US" smtClean="0"/>
              <a:pPr/>
              <a:t>10/26/2012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C165AADF-6029-4790-B6E9-561527304D9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93B308A0-3BCE-4972-A3B7-EDADD7AAEBF9}" type="datetimeFigureOut">
              <a:rPr lang="en-US" smtClean="0"/>
              <a:pPr/>
              <a:t>10/26/2012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solidFill>
            <a:srgbClr val="00B357"/>
          </a:solidFill>
        </p:spPr>
        <p:txBody>
          <a:bodyPr/>
          <a:lstStyle>
            <a:lvl1pPr>
              <a:defRPr>
                <a:solidFill>
                  <a:srgbClr val="FFFFFF"/>
                </a:solidFill>
              </a:defRPr>
            </a:lvl1pPr>
          </a:lstStyle>
          <a:p>
            <a:fld id="{C165AADF-6029-4790-B6E9-561527304D96}" type="slidenum">
              <a:rPr lang="en-US" smtClean="0"/>
              <a:pPr/>
              <a:t>‹#›</a:t>
            </a:fld>
            <a:endParaRPr lang="en-US" dirty="0"/>
          </a:p>
        </p:txBody>
      </p:sp>
      <p:sp>
        <p:nvSpPr>
          <p:cNvPr id="3" name="Text Placeholder 2"/>
          <p:cNvSpPr>
            <a:spLocks noGrp="1"/>
          </p:cNvSpPr>
          <p:nvPr>
            <p:ph type="body" idx="2"/>
          </p:nvPr>
        </p:nvSpPr>
        <p:spPr>
          <a:xfrm>
            <a:off x="76200" y="1752600"/>
            <a:ext cx="1676400" cy="4343400"/>
          </a:xfrm>
          <a:solidFill>
            <a:srgbClr val="00B357"/>
          </a:solidFill>
          <a:ln w="50800" cap="sq" cmpd="dbl" algn="ctr">
            <a:solidFill>
              <a:srgbClr val="00B357"/>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1905000" y="1752600"/>
            <a:ext cx="6858000" cy="4419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8" name="Picture 9" descr="ACMA vector trace.eps"/>
          <p:cNvPicPr>
            <a:picLocks noChangeAspect="1"/>
          </p:cNvPicPr>
          <p:nvPr userDrawn="1"/>
        </p:nvPicPr>
        <p:blipFill>
          <a:blip r:embed="rId2" cstate="print"/>
          <a:srcRect/>
          <a:stretch>
            <a:fillRect/>
          </a:stretch>
        </p:blipFill>
        <p:spPr bwMode="auto">
          <a:xfrm>
            <a:off x="76200" y="6166705"/>
            <a:ext cx="1752600" cy="615095"/>
          </a:xfrm>
          <a:prstGeom prst="rect">
            <a:avLst/>
          </a:prstGeom>
          <a:noFill/>
          <a:ln w="9525">
            <a:noFill/>
            <a:miter lim="800000"/>
            <a:headEnd/>
            <a:tailEnd/>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11" name="Rectangle 10"/>
          <p:cNvSpPr/>
          <p:nvPr/>
        </p:nvSpPr>
        <p:spPr bwMode="white">
          <a:xfrm>
            <a:off x="0" y="0"/>
            <a:ext cx="2057400"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2057400" y="0"/>
            <a:ext cx="7086600" cy="6019800"/>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pic>
        <p:nvPicPr>
          <p:cNvPr id="15" name="Picture 9" descr="ACMA vector trace.eps"/>
          <p:cNvPicPr>
            <a:picLocks noChangeAspect="1"/>
          </p:cNvPicPr>
          <p:nvPr userDrawn="1"/>
        </p:nvPicPr>
        <p:blipFill>
          <a:blip r:embed="rId2" cstate="print"/>
          <a:srcRect/>
          <a:stretch>
            <a:fillRect/>
          </a:stretch>
        </p:blipFill>
        <p:spPr bwMode="auto">
          <a:xfrm>
            <a:off x="76200" y="6166705"/>
            <a:ext cx="1752600" cy="615095"/>
          </a:xfrm>
          <a:prstGeom prst="rect">
            <a:avLst/>
          </a:prstGeom>
          <a:noFill/>
          <a:ln w="9525">
            <a:noFill/>
            <a:miter lim="800000"/>
            <a:headEnd/>
            <a:tailEnd/>
          </a:ln>
        </p:spPr>
      </p:pic>
      <p:sp>
        <p:nvSpPr>
          <p:cNvPr id="17" name="Rectangle 16"/>
          <p:cNvSpPr/>
          <p:nvPr userDrawn="1"/>
        </p:nvSpPr>
        <p:spPr>
          <a:xfrm>
            <a:off x="2057400" y="6068568"/>
            <a:ext cx="7086600"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8" name="Subtitle 8"/>
          <p:cNvSpPr>
            <a:spLocks noGrp="1"/>
          </p:cNvSpPr>
          <p:nvPr>
            <p:ph type="subTitle" idx="10"/>
          </p:nvPr>
        </p:nvSpPr>
        <p:spPr>
          <a:xfrm>
            <a:off x="2296546" y="6096000"/>
            <a:ext cx="7162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a:ln w="3175">
            <a:solidFill>
              <a:schemeClr val="accent1"/>
            </a:solidFill>
          </a:ln>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93B308A0-3BCE-4972-A3B7-EDADD7AAEBF9}" type="datetimeFigureOut">
              <a:rPr lang="en-US" smtClean="0"/>
              <a:pPr/>
              <a:t>10/26/2012</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rgbClr val="00B357"/>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C165AADF-6029-4790-B6E9-561527304D96}" type="slidenum">
              <a:rPr lang="en-US" smtClean="0"/>
              <a:pPr/>
              <a:t>‹#›</a:t>
            </a:fld>
            <a:endParaRPr lang="en-US"/>
          </a:p>
        </p:txBody>
      </p:sp>
      <p:pic>
        <p:nvPicPr>
          <p:cNvPr id="10" name="Picture 9" descr="ACMA vector trace.eps"/>
          <p:cNvPicPr>
            <a:picLocks noChangeAspect="1"/>
          </p:cNvPicPr>
          <p:nvPr userDrawn="1"/>
        </p:nvPicPr>
        <p:blipFill>
          <a:blip r:embed="rId15" cstate="print"/>
          <a:srcRect/>
          <a:stretch>
            <a:fillRect/>
          </a:stretch>
        </p:blipFill>
        <p:spPr bwMode="auto">
          <a:xfrm>
            <a:off x="76200" y="6166705"/>
            <a:ext cx="1752600" cy="61509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29.png"/><Relationship Id="rId5" Type="http://schemas.openxmlformats.org/officeDocument/2006/relationships/diagramQuickStyle" Target="../diagrams/quickStyle2.xml"/><Relationship Id="rId10" Type="http://schemas.openxmlformats.org/officeDocument/2006/relationships/image" Target="../media/image28.png"/><Relationship Id="rId4" Type="http://schemas.openxmlformats.org/officeDocument/2006/relationships/diagramLayout" Target="../diagrams/layout2.xml"/><Relationship Id="rId9" Type="http://schemas.openxmlformats.org/officeDocument/2006/relationships/image" Target="../media/image27.jpeg"/></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Microsoft_Office_Word_97_-_2003_Document1.doc"/></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49.jpeg"/><Relationship Id="rId4" Type="http://schemas.openxmlformats.org/officeDocument/2006/relationships/image" Target="../media/image48.jpeg"/></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51.jpeg"/></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http://www.acmashow.org/"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hyperlink" Target="mailto:jbusel@acmanet.org"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62200" y="1143000"/>
            <a:ext cx="6477000" cy="1828800"/>
          </a:xfrm>
        </p:spPr>
        <p:txBody>
          <a:bodyPr>
            <a:normAutofit fontScale="90000"/>
          </a:bodyPr>
          <a:lstStyle/>
          <a:p>
            <a:r>
              <a:rPr lang="en-US" dirty="0" smtClean="0"/>
              <a:t>Fiber Reinforced Polymer (</a:t>
            </a:r>
            <a:r>
              <a:rPr lang="en-US" dirty="0" err="1" smtClean="0"/>
              <a:t>Frp</a:t>
            </a:r>
            <a:r>
              <a:rPr lang="en-US" dirty="0" smtClean="0"/>
              <a:t>) Composites Rebar </a:t>
            </a:r>
            <a:endParaRPr lang="en-US" dirty="0"/>
          </a:p>
        </p:txBody>
      </p:sp>
      <p:sp>
        <p:nvSpPr>
          <p:cNvPr id="3" name="Subtitle 2"/>
          <p:cNvSpPr>
            <a:spLocks noGrp="1"/>
          </p:cNvSpPr>
          <p:nvPr>
            <p:ph type="subTitle" idx="1"/>
          </p:nvPr>
        </p:nvSpPr>
        <p:spPr/>
        <p:txBody>
          <a:bodyPr/>
          <a:lstStyle/>
          <a:p>
            <a:endParaRPr lang="en-US" dirty="0"/>
          </a:p>
        </p:txBody>
      </p:sp>
      <p:sp>
        <p:nvSpPr>
          <p:cNvPr id="4" name="TextBox 3"/>
          <p:cNvSpPr txBox="1"/>
          <p:nvPr/>
        </p:nvSpPr>
        <p:spPr>
          <a:xfrm>
            <a:off x="2819400" y="4343400"/>
            <a:ext cx="5943600" cy="1323439"/>
          </a:xfrm>
          <a:prstGeom prst="rect">
            <a:avLst/>
          </a:prstGeom>
          <a:noFill/>
        </p:spPr>
        <p:txBody>
          <a:bodyPr wrap="square" rtlCol="0">
            <a:spAutoFit/>
          </a:bodyPr>
          <a:lstStyle/>
          <a:p>
            <a:r>
              <a:rPr lang="en-US" sz="2000" dirty="0" smtClean="0"/>
              <a:t>John P. Busel</a:t>
            </a:r>
          </a:p>
          <a:p>
            <a:r>
              <a:rPr lang="en-US" sz="2000" dirty="0" smtClean="0"/>
              <a:t>Director, Composites Growth Initiative</a:t>
            </a:r>
          </a:p>
          <a:p>
            <a:r>
              <a:rPr lang="en-US" sz="2000" dirty="0" smtClean="0"/>
              <a:t>American Composites Manufacturers Association</a:t>
            </a:r>
          </a:p>
          <a:p>
            <a:r>
              <a:rPr lang="en-US" sz="2000" dirty="0" smtClean="0"/>
              <a:t>May 23, 2012</a:t>
            </a:r>
            <a:endParaRPr lang="en-US" sz="2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What is different?</a:t>
            </a:r>
            <a:endParaRPr lang="en-US" sz="4000" dirty="0"/>
          </a:p>
        </p:txBody>
      </p:sp>
      <p:sp>
        <p:nvSpPr>
          <p:cNvPr id="3" name="Content Placeholder 2"/>
          <p:cNvSpPr>
            <a:spLocks noGrp="1"/>
          </p:cNvSpPr>
          <p:nvPr>
            <p:ph sz="quarter" idx="1"/>
          </p:nvPr>
        </p:nvSpPr>
        <p:spPr/>
        <p:txBody>
          <a:bodyPr/>
          <a:lstStyle/>
          <a:p>
            <a:r>
              <a:rPr lang="en-US" dirty="0" smtClean="0"/>
              <a:t>FRP is Anisotropic</a:t>
            </a:r>
          </a:p>
          <a:p>
            <a:pPr lvl="1"/>
            <a:r>
              <a:rPr lang="en-US" dirty="0" smtClean="0"/>
              <a:t>High strength in the direction of the fibers</a:t>
            </a:r>
          </a:p>
          <a:p>
            <a:pPr lvl="1"/>
            <a:r>
              <a:rPr lang="en-US" dirty="0" smtClean="0"/>
              <a:t>This anisotropic behavior affects the shear strength, dowel action, and bond performance</a:t>
            </a:r>
          </a:p>
          <a:p>
            <a:r>
              <a:rPr lang="en-US" dirty="0" smtClean="0"/>
              <a:t>FRP does not exhibit yielding: the material is linear elastic until failure</a:t>
            </a:r>
          </a:p>
          <a:p>
            <a:pPr lvl="1"/>
            <a:r>
              <a:rPr lang="en-US" dirty="0" smtClean="0"/>
              <a:t>Design should account for lack of ductility</a:t>
            </a:r>
          </a:p>
          <a:p>
            <a:pPr lvl="1"/>
            <a:r>
              <a:rPr lang="en-US" dirty="0" smtClean="0"/>
              <a:t>Member does have substantial deformability</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normAutofit/>
          </a:bodyPr>
          <a:lstStyle/>
          <a:p>
            <a:pPr eaLnBrk="1" hangingPunct="1"/>
            <a:r>
              <a:rPr lang="en-US" sz="4000" dirty="0" smtClean="0">
                <a:latin typeface="+mn-lt"/>
                <a:cs typeface="Arial" charset="0"/>
              </a:rPr>
              <a:t>Composites Features</a:t>
            </a:r>
          </a:p>
        </p:txBody>
      </p:sp>
      <p:sp>
        <p:nvSpPr>
          <p:cNvPr id="3" name="Content Placeholder 2"/>
          <p:cNvSpPr>
            <a:spLocks noGrp="1"/>
          </p:cNvSpPr>
          <p:nvPr>
            <p:ph idx="1"/>
          </p:nvPr>
        </p:nvSpPr>
        <p:spPr>
          <a:xfrm>
            <a:off x="515938" y="1555750"/>
            <a:ext cx="8229600" cy="4525963"/>
          </a:xfrm>
        </p:spPr>
        <p:txBody>
          <a:bodyPr/>
          <a:lstStyle/>
          <a:p>
            <a:pPr eaLnBrk="1" hangingPunct="1"/>
            <a:r>
              <a:rPr lang="en-US" sz="2800" dirty="0" smtClean="0">
                <a:cs typeface="Arial" charset="0"/>
              </a:rPr>
              <a:t>Impervious to chloride ion and chemical attack</a:t>
            </a:r>
          </a:p>
          <a:p>
            <a:pPr eaLnBrk="1" hangingPunct="1"/>
            <a:r>
              <a:rPr lang="en-US" sz="2800" dirty="0" smtClean="0">
                <a:cs typeface="Arial" charset="0"/>
              </a:rPr>
              <a:t>Tensile strength is greater that steel</a:t>
            </a:r>
          </a:p>
          <a:p>
            <a:pPr eaLnBrk="1" hangingPunct="1"/>
            <a:r>
              <a:rPr lang="en-US" sz="2800" dirty="0" smtClean="0">
                <a:cs typeface="Arial" charset="0"/>
              </a:rPr>
              <a:t>¼ the weight of steel</a:t>
            </a:r>
          </a:p>
          <a:p>
            <a:pPr eaLnBrk="1" hangingPunct="1"/>
            <a:r>
              <a:rPr lang="en-US" sz="2800" dirty="0" smtClean="0">
                <a:cs typeface="Arial" charset="0"/>
              </a:rPr>
              <a:t>Transparent to magnetic fields and radar frequencies</a:t>
            </a:r>
          </a:p>
          <a:p>
            <a:pPr eaLnBrk="1" hangingPunct="1"/>
            <a:r>
              <a:rPr lang="en-US" sz="2800" dirty="0" smtClean="0">
                <a:cs typeface="Arial" charset="0"/>
              </a:rPr>
              <a:t>Electrically non-conductive</a:t>
            </a:r>
          </a:p>
          <a:p>
            <a:pPr eaLnBrk="1" hangingPunct="1"/>
            <a:r>
              <a:rPr lang="en-US" sz="2800" dirty="0" smtClean="0">
                <a:cs typeface="Arial" charset="0"/>
              </a:rPr>
              <a:t>Thermally non-conductive</a:t>
            </a:r>
          </a:p>
          <a:p>
            <a:pPr eaLnBrk="1" hangingPunct="1"/>
            <a:endParaRPr lang="en-US" sz="3200"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Where should FRP rebar be used?</a:t>
            </a:r>
            <a:endParaRPr lang="en-US" sz="4000" dirty="0"/>
          </a:p>
        </p:txBody>
      </p:sp>
      <p:sp>
        <p:nvSpPr>
          <p:cNvPr id="3" name="Content Placeholder 2"/>
          <p:cNvSpPr>
            <a:spLocks noGrp="1"/>
          </p:cNvSpPr>
          <p:nvPr>
            <p:ph sz="quarter" idx="1"/>
          </p:nvPr>
        </p:nvSpPr>
        <p:spPr/>
        <p:txBody>
          <a:bodyPr>
            <a:noAutofit/>
          </a:bodyPr>
          <a:lstStyle/>
          <a:p>
            <a:pPr marL="342900" indent="-342900">
              <a:spcBef>
                <a:spcPts val="0"/>
              </a:spcBef>
            </a:pPr>
            <a:r>
              <a:rPr lang="th-TH" sz="2800" dirty="0" smtClean="0"/>
              <a:t>Any concrete member susceptible</a:t>
            </a:r>
            <a:r>
              <a:rPr lang="en-US" sz="2800" dirty="0" smtClean="0"/>
              <a:t> </a:t>
            </a:r>
            <a:r>
              <a:rPr lang="th-TH" sz="2800" dirty="0" smtClean="0"/>
              <a:t>to corrosion by chloride ion</a:t>
            </a:r>
            <a:r>
              <a:rPr lang="en-US" sz="2800" dirty="0" smtClean="0"/>
              <a:t>s</a:t>
            </a:r>
            <a:r>
              <a:rPr lang="th-TH" sz="2800" dirty="0" smtClean="0"/>
              <a:t> or chemicals</a:t>
            </a:r>
          </a:p>
          <a:p>
            <a:pPr marL="342900" indent="-342900">
              <a:spcBef>
                <a:spcPts val="0"/>
              </a:spcBef>
            </a:pPr>
            <a:r>
              <a:rPr lang="th-TH" sz="2800" dirty="0" smtClean="0"/>
              <a:t>Any concrete member requiring non-ferrous reinforcement due to Electro-magnetic considerations</a:t>
            </a:r>
          </a:p>
          <a:p>
            <a:pPr marL="342900" indent="-342900">
              <a:spcBef>
                <a:spcPts val="0"/>
              </a:spcBef>
            </a:pPr>
            <a:r>
              <a:rPr lang="th-TH" sz="2800" dirty="0" smtClean="0"/>
              <a:t>As an alternative to epoxy,</a:t>
            </a:r>
            <a:r>
              <a:rPr lang="en-US" sz="2800" dirty="0" smtClean="0"/>
              <a:t> g</a:t>
            </a:r>
            <a:r>
              <a:rPr lang="th-TH" sz="2800" dirty="0" smtClean="0"/>
              <a:t>alvanized</a:t>
            </a:r>
            <a:r>
              <a:rPr lang="en-US" sz="2800" dirty="0" smtClean="0"/>
              <a:t>,</a:t>
            </a:r>
            <a:r>
              <a:rPr lang="th-TH" sz="2800" dirty="0" smtClean="0"/>
              <a:t> or stainless steel rebars</a:t>
            </a:r>
          </a:p>
          <a:p>
            <a:pPr marL="342900" indent="-342900">
              <a:spcBef>
                <a:spcPts val="0"/>
              </a:spcBef>
            </a:pPr>
            <a:r>
              <a:rPr lang="en-US" sz="2800" dirty="0" smtClean="0"/>
              <a:t>Where machinery will “consume” the reinforced member </a:t>
            </a:r>
            <a:r>
              <a:rPr lang="en-US" sz="2800" dirty="0" err="1" smtClean="0"/>
              <a:t>ie</a:t>
            </a:r>
            <a:r>
              <a:rPr lang="en-US" sz="2800" dirty="0" smtClean="0"/>
              <a:t>. Mining and tunneling</a:t>
            </a:r>
          </a:p>
          <a:p>
            <a:pPr marL="342900" indent="-342900">
              <a:spcBef>
                <a:spcPts val="0"/>
              </a:spcBef>
            </a:pPr>
            <a:r>
              <a:rPr lang="en-US" sz="2800" dirty="0" smtClean="0"/>
              <a:t>Applications requiring Thermal non-conductivity</a:t>
            </a:r>
            <a:endParaRPr lang="en-US" sz="2800" b="1"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Tensile Stress-Strain Characteristics</a:t>
            </a:r>
            <a:endParaRPr lang="en-US" sz="4000" dirty="0"/>
          </a:p>
        </p:txBody>
      </p:sp>
      <p:pic>
        <p:nvPicPr>
          <p:cNvPr id="4" name="Picture 7"/>
          <p:cNvPicPr>
            <a:picLocks noChangeAspect="1" noChangeArrowheads="1"/>
          </p:cNvPicPr>
          <p:nvPr/>
        </p:nvPicPr>
        <p:blipFill>
          <a:blip r:embed="rId2" cstate="print"/>
          <a:srcRect/>
          <a:stretch>
            <a:fillRect/>
          </a:stretch>
        </p:blipFill>
        <p:spPr bwMode="auto">
          <a:xfrm>
            <a:off x="228600" y="1524000"/>
            <a:ext cx="5592763" cy="5211763"/>
          </a:xfrm>
          <a:prstGeom prst="rect">
            <a:avLst/>
          </a:prstGeom>
          <a:noFill/>
          <a:ln w="9525">
            <a:noFill/>
            <a:miter lim="800000"/>
            <a:headEnd/>
            <a:tailEnd/>
          </a:ln>
        </p:spPr>
      </p:pic>
      <p:grpSp>
        <p:nvGrpSpPr>
          <p:cNvPr id="5" name="Group 3"/>
          <p:cNvGrpSpPr>
            <a:grpSpLocks/>
          </p:cNvGrpSpPr>
          <p:nvPr/>
        </p:nvGrpSpPr>
        <p:grpSpPr bwMode="auto">
          <a:xfrm>
            <a:off x="1447800" y="5334000"/>
            <a:ext cx="5540375" cy="600075"/>
            <a:chOff x="1502" y="3339"/>
            <a:chExt cx="3490" cy="328"/>
          </a:xfrm>
        </p:grpSpPr>
        <p:sp>
          <p:nvSpPr>
            <p:cNvPr id="6" name="Line 4"/>
            <p:cNvSpPr>
              <a:spLocks noChangeShapeType="1"/>
            </p:cNvSpPr>
            <p:nvPr/>
          </p:nvSpPr>
          <p:spPr bwMode="auto">
            <a:xfrm flipV="1">
              <a:off x="1502" y="3339"/>
              <a:ext cx="60" cy="328"/>
            </a:xfrm>
            <a:prstGeom prst="line">
              <a:avLst/>
            </a:prstGeom>
            <a:noFill/>
            <a:ln w="9525">
              <a:solidFill>
                <a:srgbClr val="4D4D4D"/>
              </a:solidFill>
              <a:round/>
              <a:headEnd/>
              <a:tailEnd/>
            </a:ln>
            <a:effectLst/>
          </p:spPr>
          <p:txBody>
            <a:bodyPr/>
            <a:lstStyle/>
            <a:p>
              <a:pPr>
                <a:defRPr/>
              </a:pPr>
              <a:endParaRPr lang="en-US">
                <a:effectLst>
                  <a:outerShdw blurRad="38100" dist="38100" dir="2700000" algn="tl">
                    <a:srgbClr val="000000">
                      <a:alpha val="43137"/>
                    </a:srgbClr>
                  </a:outerShdw>
                </a:effectLst>
              </a:endParaRPr>
            </a:p>
          </p:txBody>
        </p:sp>
        <p:sp>
          <p:nvSpPr>
            <p:cNvPr id="7" name="Line 5"/>
            <p:cNvSpPr>
              <a:spLocks noChangeShapeType="1"/>
            </p:cNvSpPr>
            <p:nvPr/>
          </p:nvSpPr>
          <p:spPr bwMode="auto">
            <a:xfrm>
              <a:off x="1562" y="3341"/>
              <a:ext cx="3430" cy="0"/>
            </a:xfrm>
            <a:prstGeom prst="line">
              <a:avLst/>
            </a:prstGeom>
            <a:noFill/>
            <a:ln w="9525">
              <a:solidFill>
                <a:srgbClr val="4D4D4D"/>
              </a:solidFill>
              <a:round/>
              <a:headEnd/>
              <a:tailEnd/>
            </a:ln>
            <a:effectLst/>
          </p:spPr>
          <p:txBody>
            <a:bodyPr/>
            <a:lstStyle/>
            <a:p>
              <a:pPr>
                <a:defRPr/>
              </a:pPr>
              <a:endParaRPr lang="en-US">
                <a:effectLst>
                  <a:outerShdw blurRad="38100" dist="38100" dir="2700000" algn="tl">
                    <a:srgbClr val="000000">
                      <a:alpha val="43137"/>
                    </a:srgbClr>
                  </a:outerShdw>
                </a:effectLst>
              </a:endParaRPr>
            </a:p>
          </p:txBody>
        </p:sp>
      </p:grpSp>
      <p:sp>
        <p:nvSpPr>
          <p:cNvPr id="8" name="Text Box 6"/>
          <p:cNvSpPr txBox="1">
            <a:spLocks noChangeArrowheads="1"/>
          </p:cNvSpPr>
          <p:nvPr/>
        </p:nvSpPr>
        <p:spPr bwMode="auto">
          <a:xfrm>
            <a:off x="5707063" y="5303838"/>
            <a:ext cx="1777281" cy="338554"/>
          </a:xfrm>
          <a:prstGeom prst="rect">
            <a:avLst/>
          </a:prstGeom>
          <a:noFill/>
          <a:ln w="9525">
            <a:noFill/>
            <a:miter lim="800000"/>
            <a:headEnd/>
            <a:tailEnd/>
          </a:ln>
        </p:spPr>
        <p:txBody>
          <a:bodyPr wrap="none">
            <a:spAutoFit/>
          </a:bodyPr>
          <a:lstStyle/>
          <a:p>
            <a:pPr eaLnBrk="1" hangingPunct="1"/>
            <a:r>
              <a:rPr lang="en-US" sz="1600" i="0"/>
              <a:t>Typical Steel Rebar</a:t>
            </a:r>
          </a:p>
        </p:txBody>
      </p:sp>
      <p:sp>
        <p:nvSpPr>
          <p:cNvPr id="9" name="Text Box 11"/>
          <p:cNvSpPr txBox="1">
            <a:spLocks noChangeArrowheads="1"/>
          </p:cNvSpPr>
          <p:nvPr/>
        </p:nvSpPr>
        <p:spPr bwMode="auto">
          <a:xfrm>
            <a:off x="5821363" y="2590800"/>
            <a:ext cx="948145" cy="307777"/>
          </a:xfrm>
          <a:prstGeom prst="rect">
            <a:avLst/>
          </a:prstGeom>
          <a:noFill/>
          <a:ln w="9525">
            <a:noFill/>
            <a:miter lim="800000"/>
            <a:headEnd/>
            <a:tailEnd/>
          </a:ln>
        </p:spPr>
        <p:txBody>
          <a:bodyPr wrap="none">
            <a:spAutoFit/>
          </a:bodyPr>
          <a:lstStyle/>
          <a:p>
            <a:r>
              <a:rPr lang="en-US" sz="1400" i="0"/>
              <a:t>2000 MPa</a:t>
            </a:r>
          </a:p>
        </p:txBody>
      </p:sp>
      <p:sp>
        <p:nvSpPr>
          <p:cNvPr id="10" name="Line 15"/>
          <p:cNvSpPr>
            <a:spLocks noChangeShapeType="1"/>
          </p:cNvSpPr>
          <p:nvPr/>
        </p:nvSpPr>
        <p:spPr bwMode="auto">
          <a:xfrm>
            <a:off x="5638800" y="2743200"/>
            <a:ext cx="128588" cy="0"/>
          </a:xfrm>
          <a:prstGeom prst="line">
            <a:avLst/>
          </a:prstGeom>
          <a:noFill/>
          <a:ln w="9525">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endParaRPr>
          </a:p>
        </p:txBody>
      </p:sp>
      <p:sp>
        <p:nvSpPr>
          <p:cNvPr id="11" name="Text Box 24"/>
          <p:cNvSpPr txBox="1">
            <a:spLocks noChangeArrowheads="1"/>
          </p:cNvSpPr>
          <p:nvPr/>
        </p:nvSpPr>
        <p:spPr bwMode="auto">
          <a:xfrm>
            <a:off x="5791200" y="4267200"/>
            <a:ext cx="948145" cy="307777"/>
          </a:xfrm>
          <a:prstGeom prst="rect">
            <a:avLst/>
          </a:prstGeom>
          <a:noFill/>
          <a:ln w="9525">
            <a:noFill/>
            <a:miter lim="800000"/>
            <a:headEnd/>
            <a:tailEnd/>
          </a:ln>
        </p:spPr>
        <p:txBody>
          <a:bodyPr wrap="none">
            <a:spAutoFit/>
          </a:bodyPr>
          <a:lstStyle/>
          <a:p>
            <a:r>
              <a:rPr lang="en-US" sz="1400" i="0"/>
              <a:t>1000 MPa</a:t>
            </a:r>
          </a:p>
        </p:txBody>
      </p:sp>
      <p:sp>
        <p:nvSpPr>
          <p:cNvPr id="12" name="Line 25"/>
          <p:cNvSpPr>
            <a:spLocks noChangeShapeType="1"/>
          </p:cNvSpPr>
          <p:nvPr/>
        </p:nvSpPr>
        <p:spPr bwMode="auto">
          <a:xfrm>
            <a:off x="5630863" y="4419600"/>
            <a:ext cx="128587" cy="0"/>
          </a:xfrm>
          <a:prstGeom prst="line">
            <a:avLst/>
          </a:prstGeom>
          <a:noFill/>
          <a:ln w="9525">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endParaRPr>
          </a:p>
        </p:txBody>
      </p:sp>
      <p:sp>
        <p:nvSpPr>
          <p:cNvPr id="13" name="Line 26"/>
          <p:cNvSpPr>
            <a:spLocks noChangeShapeType="1"/>
          </p:cNvSpPr>
          <p:nvPr/>
        </p:nvSpPr>
        <p:spPr bwMode="auto">
          <a:xfrm>
            <a:off x="5707063" y="3505200"/>
            <a:ext cx="60325" cy="0"/>
          </a:xfrm>
          <a:prstGeom prst="line">
            <a:avLst/>
          </a:prstGeom>
          <a:noFill/>
          <a:ln w="9525">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endParaRPr>
          </a:p>
        </p:txBody>
      </p:sp>
      <p:sp>
        <p:nvSpPr>
          <p:cNvPr id="14" name="Line 27"/>
          <p:cNvSpPr>
            <a:spLocks noChangeShapeType="1"/>
          </p:cNvSpPr>
          <p:nvPr/>
        </p:nvSpPr>
        <p:spPr bwMode="auto">
          <a:xfrm>
            <a:off x="5707063" y="5181600"/>
            <a:ext cx="60325" cy="0"/>
          </a:xfrm>
          <a:prstGeom prst="line">
            <a:avLst/>
          </a:prstGeom>
          <a:noFill/>
          <a:ln w="9525">
            <a:solidFill>
              <a:schemeClr val="bg2"/>
            </a:solidFill>
            <a:round/>
            <a:headEnd/>
            <a:tailEnd/>
          </a:ln>
          <a:effectLst/>
        </p:spPr>
        <p:txBody>
          <a:bodyPr/>
          <a:lstStyle/>
          <a:p>
            <a:pPr>
              <a:defRPr/>
            </a:pPr>
            <a:endParaRPr lang="en-US">
              <a:effectLst>
                <a:outerShdw blurRad="38100" dist="38100" dir="2700000" algn="tl">
                  <a:srgbClr val="000000">
                    <a:alpha val="43137"/>
                  </a:srgbClr>
                </a:outerShdw>
              </a:effectLst>
            </a:endParaRPr>
          </a:p>
        </p:txBody>
      </p:sp>
      <p:sp>
        <p:nvSpPr>
          <p:cNvPr id="15" name="TextBox 14"/>
          <p:cNvSpPr txBox="1"/>
          <p:nvPr/>
        </p:nvSpPr>
        <p:spPr>
          <a:xfrm>
            <a:off x="6858000" y="1752600"/>
            <a:ext cx="2057400" cy="3477875"/>
          </a:xfrm>
          <a:prstGeom prst="rect">
            <a:avLst/>
          </a:prstGeom>
          <a:noFill/>
        </p:spPr>
        <p:txBody>
          <a:bodyPr wrap="square" rtlCol="0">
            <a:spAutoFit/>
          </a:bodyPr>
          <a:lstStyle/>
          <a:p>
            <a:pPr>
              <a:buFont typeface="Wingdings" pitchFamily="2" charset="2"/>
              <a:buChar char="Ø"/>
            </a:pPr>
            <a:r>
              <a:rPr lang="en-US" sz="2000" dirty="0" smtClean="0"/>
              <a:t>Linear elastic behavior to failure</a:t>
            </a:r>
          </a:p>
          <a:p>
            <a:pPr>
              <a:buFont typeface="Wingdings" pitchFamily="2" charset="2"/>
              <a:buChar char="Ø"/>
            </a:pPr>
            <a:endParaRPr lang="en-US" sz="2000" dirty="0" smtClean="0"/>
          </a:p>
          <a:p>
            <a:pPr>
              <a:buFont typeface="Wingdings" pitchFamily="2" charset="2"/>
              <a:buChar char="Ø"/>
            </a:pPr>
            <a:r>
              <a:rPr lang="en-US" sz="2000" dirty="0" smtClean="0"/>
              <a:t>No yielding</a:t>
            </a:r>
          </a:p>
          <a:p>
            <a:pPr>
              <a:buFont typeface="Wingdings" pitchFamily="2" charset="2"/>
              <a:buChar char="Ø"/>
            </a:pPr>
            <a:endParaRPr lang="en-US" sz="2000" dirty="0" smtClean="0"/>
          </a:p>
          <a:p>
            <a:pPr>
              <a:buFont typeface="Wingdings" pitchFamily="2" charset="2"/>
              <a:buChar char="Ø"/>
            </a:pPr>
            <a:r>
              <a:rPr lang="en-US" sz="2000" dirty="0" smtClean="0"/>
              <a:t>Higher Ultimate Strength</a:t>
            </a:r>
          </a:p>
          <a:p>
            <a:pPr>
              <a:buFont typeface="Wingdings" pitchFamily="2" charset="2"/>
              <a:buChar char="Ø"/>
            </a:pPr>
            <a:endParaRPr lang="en-US" sz="2000" dirty="0" smtClean="0"/>
          </a:p>
          <a:p>
            <a:pPr>
              <a:buFont typeface="Wingdings" pitchFamily="2" charset="2"/>
              <a:buChar char="Ø"/>
            </a:pPr>
            <a:r>
              <a:rPr lang="en-US" sz="2000" dirty="0" smtClean="0"/>
              <a:t>Lower Strain at Failure</a:t>
            </a:r>
            <a:endParaRPr lang="en-US" sz="20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FRP Properties</a:t>
            </a:r>
            <a:endParaRPr lang="en-US" sz="4000" dirty="0"/>
          </a:p>
        </p:txBody>
      </p:sp>
      <p:graphicFrame>
        <p:nvGraphicFramePr>
          <p:cNvPr id="4" name="Group 270"/>
          <p:cNvGraphicFramePr>
            <a:graphicFrameLocks noGrp="1"/>
          </p:cNvGraphicFramePr>
          <p:nvPr/>
        </p:nvGraphicFramePr>
        <p:xfrm>
          <a:off x="685800" y="1600200"/>
          <a:ext cx="8077200" cy="4428744"/>
        </p:xfrm>
        <a:graphic>
          <a:graphicData uri="http://schemas.openxmlformats.org/drawingml/2006/table">
            <a:tbl>
              <a:tblPr/>
              <a:tblGrid>
                <a:gridCol w="2286000"/>
                <a:gridCol w="1371600"/>
                <a:gridCol w="1371600"/>
                <a:gridCol w="1371600"/>
                <a:gridCol w="1676400"/>
              </a:tblGrid>
              <a:tr h="6175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mn-lt"/>
                        </a:rPr>
                        <a:t>Steel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mn-lt"/>
                        </a:rPr>
                        <a:t>GFRP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mn-lt"/>
                        </a:rPr>
                        <a:t>CFRP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mn-lt"/>
                        </a:rPr>
                        <a:t>AFRP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4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rPr>
                        <a:t>Yield Stress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mn-lt"/>
                        </a:rPr>
                        <a:t>ksi</a:t>
                      </a:r>
                      <a:endParaRPr kumimoji="0" lang="en-US" sz="1800" b="1" i="0" u="none" strike="noStrike" cap="none" normalizeH="0" baseline="0" dirty="0" smtClean="0">
                        <a:ln>
                          <a:noFill/>
                        </a:ln>
                        <a:solidFill>
                          <a:schemeClr val="tx1"/>
                        </a:solidFill>
                        <a:effectLst/>
                        <a:latin typeface="+mn-lt"/>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rPr>
                        <a:t>(</a:t>
                      </a:r>
                      <a:r>
                        <a:rPr kumimoji="0" lang="en-US" sz="1800" b="1" i="0" u="none" strike="noStrike" cap="none" normalizeH="0" baseline="0" dirty="0" err="1" smtClean="0">
                          <a:ln>
                            <a:noFill/>
                          </a:ln>
                          <a:solidFill>
                            <a:schemeClr val="tx1"/>
                          </a:solidFill>
                          <a:effectLst/>
                          <a:latin typeface="+mn-lt"/>
                        </a:rPr>
                        <a:t>MPa</a:t>
                      </a:r>
                      <a:r>
                        <a:rPr kumimoji="0" lang="en-US" sz="1800" b="1" i="0" u="none" strike="noStrike" cap="none" normalizeH="0" baseline="0" dirty="0" smtClean="0">
                          <a:ln>
                            <a:noFill/>
                          </a:ln>
                          <a:solidFill>
                            <a:schemeClr val="tx1"/>
                          </a:solidFill>
                          <a:effectLst/>
                          <a:latin typeface="+mn-lt"/>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mn-lt"/>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rPr>
                        <a:t>40 - 75</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rPr>
                        <a:t>(276 - 517)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mn-lt"/>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rPr>
                        <a:t>N/A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1" i="0" u="none" strike="noStrike" cap="none" normalizeH="0" baseline="0" smtClean="0">
                        <a:ln>
                          <a:noFill/>
                        </a:ln>
                        <a:solidFill>
                          <a:schemeClr val="tx1"/>
                        </a:solidFill>
                        <a:effectLst/>
                        <a:latin typeface="+mn-lt"/>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mn-lt"/>
                        </a:rPr>
                        <a:t>N/A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mn-lt"/>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rPr>
                        <a:t>N/A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8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rPr>
                        <a:t>Tensile Strength</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mn-lt"/>
                        </a:rPr>
                        <a:t>ksi</a:t>
                      </a:r>
                      <a:endParaRPr kumimoji="0" lang="en-US" sz="1800" b="1" i="0" u="none" strike="noStrike" cap="none" normalizeH="0" baseline="0" dirty="0" smtClean="0">
                        <a:ln>
                          <a:noFill/>
                        </a:ln>
                        <a:solidFill>
                          <a:schemeClr val="tx1"/>
                        </a:solidFill>
                        <a:effectLst/>
                        <a:latin typeface="+mn-lt"/>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rPr>
                        <a:t>(</a:t>
                      </a:r>
                      <a:r>
                        <a:rPr kumimoji="0" lang="en-US" sz="1800" b="1" i="0" u="none" strike="noStrike" cap="none" normalizeH="0" baseline="0" dirty="0" err="1" smtClean="0">
                          <a:ln>
                            <a:noFill/>
                          </a:ln>
                          <a:solidFill>
                            <a:schemeClr val="tx1"/>
                          </a:solidFill>
                          <a:effectLst/>
                          <a:latin typeface="+mn-lt"/>
                        </a:rPr>
                        <a:t>MPa</a:t>
                      </a:r>
                      <a:r>
                        <a:rPr kumimoji="0" lang="en-US" sz="1800" b="1" i="0" u="none" strike="noStrike" cap="none" normalizeH="0" baseline="0" dirty="0" smtClean="0">
                          <a:ln>
                            <a:noFill/>
                          </a:ln>
                          <a:solidFill>
                            <a:schemeClr val="tx1"/>
                          </a:solidFill>
                          <a:effectLst/>
                          <a:latin typeface="+mn-lt"/>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mn-lt"/>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rPr>
                        <a:t>70 - 100</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rPr>
                        <a:t>(483 - 690)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mn-lt"/>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rPr>
                        <a:t>70 - 230</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rPr>
                        <a:t>(483 - 1600)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mn-lt"/>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rPr>
                        <a:t>87 - 535</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rPr>
                        <a:t>(600 - 3690)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mn-lt"/>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rPr>
                        <a:t>250 - 368</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rPr>
                        <a:t>(1720 - 2540)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6800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rPr>
                        <a:t>Elastic Modulus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rPr>
                        <a:t>X 10</a:t>
                      </a:r>
                      <a:r>
                        <a:rPr kumimoji="0" lang="en-US" sz="1800" b="1" i="0" u="none" strike="noStrike" cap="none" normalizeH="0" baseline="30000" dirty="0" smtClean="0">
                          <a:ln>
                            <a:noFill/>
                          </a:ln>
                          <a:solidFill>
                            <a:schemeClr val="tx1"/>
                          </a:solidFill>
                          <a:effectLst/>
                          <a:latin typeface="+mn-lt"/>
                        </a:rPr>
                        <a:t>3</a:t>
                      </a:r>
                      <a:r>
                        <a:rPr kumimoji="0" lang="en-US" sz="1800" b="1" i="0" u="none" strike="noStrike" cap="none" normalizeH="0" baseline="0" dirty="0" smtClean="0">
                          <a:ln>
                            <a:noFill/>
                          </a:ln>
                          <a:solidFill>
                            <a:schemeClr val="tx1"/>
                          </a:solidFill>
                          <a:effectLst/>
                          <a:latin typeface="+mn-lt"/>
                        </a:rPr>
                        <a:t> </a:t>
                      </a:r>
                      <a:r>
                        <a:rPr kumimoji="0" lang="en-US" sz="1800" b="1" i="0" u="none" strike="noStrike" cap="none" normalizeH="0" baseline="0" dirty="0" err="1" smtClean="0">
                          <a:ln>
                            <a:noFill/>
                          </a:ln>
                          <a:solidFill>
                            <a:schemeClr val="tx1"/>
                          </a:solidFill>
                          <a:effectLst/>
                          <a:latin typeface="+mn-lt"/>
                        </a:rPr>
                        <a:t>ksi</a:t>
                      </a:r>
                      <a:endParaRPr kumimoji="0" lang="en-US" sz="1800" b="1" i="0" u="none" strike="noStrike" cap="none" normalizeH="0" baseline="0" dirty="0" smtClean="0">
                        <a:ln>
                          <a:noFill/>
                        </a:ln>
                        <a:solidFill>
                          <a:schemeClr val="tx1"/>
                        </a:solidFill>
                        <a:effectLst/>
                        <a:latin typeface="+mn-lt"/>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rPr>
                        <a:t>(</a:t>
                      </a:r>
                      <a:r>
                        <a:rPr kumimoji="0" lang="en-US" sz="1800" b="1" i="0" u="none" strike="noStrike" cap="none" normalizeH="0" baseline="0" dirty="0" err="1" smtClean="0">
                          <a:ln>
                            <a:noFill/>
                          </a:ln>
                          <a:solidFill>
                            <a:schemeClr val="tx1"/>
                          </a:solidFill>
                          <a:effectLst/>
                          <a:latin typeface="+mn-lt"/>
                        </a:rPr>
                        <a:t>MPa</a:t>
                      </a:r>
                      <a:r>
                        <a:rPr kumimoji="0" lang="en-US" sz="1800" b="1" i="0" u="none" strike="noStrike" cap="none" normalizeH="0" baseline="0" dirty="0" smtClean="0">
                          <a:ln>
                            <a:noFill/>
                          </a:ln>
                          <a:solidFill>
                            <a:schemeClr val="tx1"/>
                          </a:solidFill>
                          <a:effectLst/>
                          <a:latin typeface="+mn-lt"/>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mn-lt"/>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rPr>
                        <a:t>29</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rPr>
                        <a:t>(200)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mn-lt"/>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rPr>
                        <a:t>5.1 - 7.4</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rPr>
                        <a:t>(35 - 51)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mn-lt"/>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rPr>
                        <a:t>15.9 - 84</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rPr>
                        <a:t>(120 - 580)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mn-lt"/>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rPr>
                        <a:t>6.0 - 18.2</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rPr>
                        <a:t>(41 - 125)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rPr>
                        <a:t>Yield Strain %</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rPr>
                        <a:t>.14 - .25</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rPr>
                        <a:t>N/A</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rPr>
                        <a:t>N/A</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rPr>
                        <a:t>N/A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TextBox 4"/>
          <p:cNvSpPr txBox="1"/>
          <p:nvPr/>
        </p:nvSpPr>
        <p:spPr>
          <a:xfrm>
            <a:off x="4572000" y="6324600"/>
            <a:ext cx="3886200" cy="381000"/>
          </a:xfrm>
          <a:prstGeom prst="rect">
            <a:avLst/>
          </a:prstGeom>
          <a:noFill/>
        </p:spPr>
        <p:txBody>
          <a:bodyPr wrap="square" rtlCol="0">
            <a:spAutoFit/>
          </a:bodyPr>
          <a:lstStyle/>
          <a:p>
            <a:r>
              <a:rPr lang="en-US" dirty="0" smtClean="0"/>
              <a:t>Source: ACI 440.1R-06</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Factors Affecting Material Characteristics</a:t>
            </a:r>
            <a:endParaRPr lang="en-US" dirty="0"/>
          </a:p>
        </p:txBody>
      </p:sp>
      <p:sp>
        <p:nvSpPr>
          <p:cNvPr id="3" name="Content Placeholder 2"/>
          <p:cNvSpPr>
            <a:spLocks noGrp="1"/>
          </p:cNvSpPr>
          <p:nvPr>
            <p:ph sz="quarter" idx="1"/>
          </p:nvPr>
        </p:nvSpPr>
        <p:spPr/>
        <p:txBody>
          <a:bodyPr/>
          <a:lstStyle/>
          <a:p>
            <a:r>
              <a:rPr lang="en-US" dirty="0" smtClean="0"/>
              <a:t>Type of fiber</a:t>
            </a:r>
          </a:p>
          <a:p>
            <a:r>
              <a:rPr lang="en-US" dirty="0" smtClean="0"/>
              <a:t>Fiber volume</a:t>
            </a:r>
          </a:p>
          <a:p>
            <a:r>
              <a:rPr lang="en-US" dirty="0" smtClean="0"/>
              <a:t>Type of resin</a:t>
            </a:r>
          </a:p>
          <a:p>
            <a:r>
              <a:rPr lang="en-US" dirty="0" smtClean="0"/>
              <a:t>Fiber orientation</a:t>
            </a:r>
          </a:p>
          <a:p>
            <a:r>
              <a:rPr lang="en-US" dirty="0" smtClean="0"/>
              <a:t>Quality control procedures during manufacturing</a:t>
            </a:r>
          </a:p>
          <a:p>
            <a:r>
              <a:rPr lang="en-US" dirty="0" smtClean="0"/>
              <a:t>Rate of curing</a:t>
            </a:r>
          </a:p>
          <a:p>
            <a:r>
              <a:rPr lang="en-US" dirty="0" smtClean="0"/>
              <a:t>Void content</a:t>
            </a:r>
          </a:p>
          <a:p>
            <a:r>
              <a:rPr lang="en-US" dirty="0" smtClean="0"/>
              <a:t>Service temperature</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mn-lt"/>
              </a:rPr>
              <a:t>Coefficient of Thermal Expansion</a:t>
            </a:r>
            <a:endParaRPr lang="en-US" sz="4000" dirty="0">
              <a:latin typeface="+mn-lt"/>
            </a:endParaRPr>
          </a:p>
        </p:txBody>
      </p:sp>
      <p:grpSp>
        <p:nvGrpSpPr>
          <p:cNvPr id="4" name="Group 1027"/>
          <p:cNvGrpSpPr>
            <a:grpSpLocks/>
          </p:cNvGrpSpPr>
          <p:nvPr/>
        </p:nvGrpSpPr>
        <p:grpSpPr bwMode="auto">
          <a:xfrm>
            <a:off x="3581402" y="2149474"/>
            <a:ext cx="1990337" cy="517115"/>
            <a:chOff x="4421" y="271"/>
            <a:chExt cx="742" cy="270"/>
          </a:xfrm>
        </p:grpSpPr>
        <p:sp>
          <p:nvSpPr>
            <p:cNvPr id="5" name="Rectangle 1028"/>
            <p:cNvSpPr>
              <a:spLocks noChangeArrowheads="1"/>
            </p:cNvSpPr>
            <p:nvPr/>
          </p:nvSpPr>
          <p:spPr bwMode="auto">
            <a:xfrm>
              <a:off x="4421" y="348"/>
              <a:ext cx="396" cy="193"/>
            </a:xfrm>
            <a:prstGeom prst="rect">
              <a:avLst/>
            </a:prstGeom>
            <a:noFill/>
            <a:ln w="9525">
              <a:noFill/>
              <a:miter lim="800000"/>
              <a:headEnd/>
              <a:tailEnd/>
            </a:ln>
          </p:spPr>
          <p:txBody>
            <a:bodyPr wrap="none" lIns="0" tIns="0" rIns="0" bIns="0">
              <a:spAutoFit/>
            </a:bodyPr>
            <a:lstStyle/>
            <a:p>
              <a:pPr>
                <a:defRPr/>
              </a:pPr>
              <a:r>
                <a:rPr lang="en-US" sz="2400" b="1" i="0" dirty="0" smtClean="0"/>
                <a:t> CTE (10</a:t>
              </a:r>
              <a:endParaRPr lang="en-US" sz="2400" i="0" dirty="0"/>
            </a:p>
          </p:txBody>
        </p:sp>
        <p:sp>
          <p:nvSpPr>
            <p:cNvPr id="6" name="Rectangle 1029"/>
            <p:cNvSpPr>
              <a:spLocks noChangeArrowheads="1"/>
            </p:cNvSpPr>
            <p:nvPr/>
          </p:nvSpPr>
          <p:spPr bwMode="auto">
            <a:xfrm>
              <a:off x="4777" y="271"/>
              <a:ext cx="72" cy="145"/>
            </a:xfrm>
            <a:prstGeom prst="rect">
              <a:avLst/>
            </a:prstGeom>
            <a:noFill/>
            <a:ln w="9525">
              <a:noFill/>
              <a:miter lim="800000"/>
              <a:headEnd/>
              <a:tailEnd/>
            </a:ln>
          </p:spPr>
          <p:txBody>
            <a:bodyPr wrap="none" lIns="0" tIns="0" rIns="0" bIns="0">
              <a:spAutoFit/>
            </a:bodyPr>
            <a:lstStyle/>
            <a:p>
              <a:pPr>
                <a:defRPr/>
              </a:pPr>
              <a:r>
                <a:rPr lang="en-US" sz="1800" b="1" i="0" dirty="0"/>
                <a:t>-6</a:t>
              </a:r>
              <a:endParaRPr lang="en-US" sz="1800" i="0" dirty="0"/>
            </a:p>
          </p:txBody>
        </p:sp>
        <p:sp>
          <p:nvSpPr>
            <p:cNvPr id="7" name="Rectangle 1030"/>
            <p:cNvSpPr>
              <a:spLocks noChangeArrowheads="1"/>
            </p:cNvSpPr>
            <p:nvPr/>
          </p:nvSpPr>
          <p:spPr bwMode="auto">
            <a:xfrm>
              <a:off x="4830" y="348"/>
              <a:ext cx="42" cy="193"/>
            </a:xfrm>
            <a:prstGeom prst="rect">
              <a:avLst/>
            </a:prstGeom>
            <a:noFill/>
            <a:ln w="9525">
              <a:noFill/>
              <a:miter lim="800000"/>
              <a:headEnd/>
              <a:tailEnd/>
            </a:ln>
          </p:spPr>
          <p:txBody>
            <a:bodyPr wrap="none" lIns="0" tIns="0" rIns="0" bIns="0">
              <a:spAutoFit/>
            </a:bodyPr>
            <a:lstStyle/>
            <a:p>
              <a:pPr>
                <a:defRPr/>
              </a:pPr>
              <a:r>
                <a:rPr lang="en-US" sz="2400" b="1" i="0"/>
                <a:t>/</a:t>
              </a:r>
              <a:endParaRPr lang="en-US" sz="2400" i="0"/>
            </a:p>
          </p:txBody>
        </p:sp>
        <p:sp>
          <p:nvSpPr>
            <p:cNvPr id="8" name="Rectangle 1031"/>
            <p:cNvSpPr>
              <a:spLocks noChangeArrowheads="1"/>
            </p:cNvSpPr>
            <p:nvPr/>
          </p:nvSpPr>
          <p:spPr bwMode="auto">
            <a:xfrm>
              <a:off x="4926" y="271"/>
              <a:ext cx="45" cy="145"/>
            </a:xfrm>
            <a:prstGeom prst="rect">
              <a:avLst/>
            </a:prstGeom>
            <a:noFill/>
            <a:ln w="9525">
              <a:noFill/>
              <a:miter lim="800000"/>
              <a:headEnd/>
              <a:tailEnd/>
            </a:ln>
          </p:spPr>
          <p:txBody>
            <a:bodyPr wrap="none" lIns="0" tIns="0" rIns="0" bIns="0">
              <a:spAutoFit/>
            </a:bodyPr>
            <a:lstStyle/>
            <a:p>
              <a:pPr>
                <a:defRPr/>
              </a:pPr>
              <a:r>
                <a:rPr lang="en-US" sz="1800" b="1" i="0"/>
                <a:t>o</a:t>
              </a:r>
              <a:endParaRPr lang="en-US" sz="1800" i="0"/>
            </a:p>
          </p:txBody>
        </p:sp>
        <p:sp>
          <p:nvSpPr>
            <p:cNvPr id="9" name="Rectangle 1032"/>
            <p:cNvSpPr>
              <a:spLocks noChangeArrowheads="1"/>
            </p:cNvSpPr>
            <p:nvPr/>
          </p:nvSpPr>
          <p:spPr bwMode="auto">
            <a:xfrm>
              <a:off x="5039" y="340"/>
              <a:ext cx="55" cy="193"/>
            </a:xfrm>
            <a:prstGeom prst="rect">
              <a:avLst/>
            </a:prstGeom>
            <a:noFill/>
            <a:ln w="9525">
              <a:noFill/>
              <a:miter lim="800000"/>
              <a:headEnd/>
              <a:tailEnd/>
            </a:ln>
          </p:spPr>
          <p:txBody>
            <a:bodyPr wrap="none" lIns="0" tIns="0" rIns="0" bIns="0">
              <a:spAutoFit/>
            </a:bodyPr>
            <a:lstStyle/>
            <a:p>
              <a:pPr>
                <a:defRPr/>
              </a:pPr>
              <a:r>
                <a:rPr lang="en-US" sz="2400" b="1" i="0" dirty="0"/>
                <a:t>F</a:t>
              </a:r>
              <a:endParaRPr lang="en-US" sz="2400" i="0" dirty="0"/>
            </a:p>
          </p:txBody>
        </p:sp>
        <p:sp>
          <p:nvSpPr>
            <p:cNvPr id="10" name="Rectangle 1033"/>
            <p:cNvSpPr>
              <a:spLocks noChangeArrowheads="1"/>
            </p:cNvSpPr>
            <p:nvPr/>
          </p:nvSpPr>
          <p:spPr bwMode="auto">
            <a:xfrm>
              <a:off x="5127" y="340"/>
              <a:ext cx="36" cy="193"/>
            </a:xfrm>
            <a:prstGeom prst="rect">
              <a:avLst/>
            </a:prstGeom>
            <a:noFill/>
            <a:ln w="9525">
              <a:noFill/>
              <a:miter lim="800000"/>
              <a:headEnd/>
              <a:tailEnd/>
            </a:ln>
          </p:spPr>
          <p:txBody>
            <a:bodyPr wrap="none" lIns="0" tIns="0" rIns="0" bIns="0">
              <a:spAutoFit/>
            </a:bodyPr>
            <a:lstStyle/>
            <a:p>
              <a:pPr>
                <a:defRPr/>
              </a:pPr>
              <a:r>
                <a:rPr lang="en-US" sz="2400" b="1" i="0" dirty="0"/>
                <a:t>)</a:t>
              </a:r>
              <a:endParaRPr lang="en-US" sz="2400" i="0" dirty="0"/>
            </a:p>
          </p:txBody>
        </p:sp>
      </p:grpSp>
      <p:sp>
        <p:nvSpPr>
          <p:cNvPr id="11" name="Rectangle 1034"/>
          <p:cNvSpPr>
            <a:spLocks noChangeArrowheads="1"/>
          </p:cNvSpPr>
          <p:nvPr/>
        </p:nvSpPr>
        <p:spPr bwMode="auto">
          <a:xfrm>
            <a:off x="1100138" y="2884487"/>
            <a:ext cx="7600950" cy="328613"/>
          </a:xfrm>
          <a:prstGeom prst="rect">
            <a:avLst/>
          </a:prstGeom>
          <a:solidFill>
            <a:srgbClr val="D9D9D9"/>
          </a:solidFill>
          <a:ln w="9525">
            <a:noFill/>
            <a:miter lim="800000"/>
            <a:headEnd/>
            <a:tailEnd/>
          </a:ln>
        </p:spPr>
        <p:txBody>
          <a:bodyPr/>
          <a:lstStyle/>
          <a:p>
            <a:pPr>
              <a:defRPr/>
            </a:pPr>
            <a:endParaRPr lang="en-US">
              <a:effectLst>
                <a:outerShdw blurRad="38100" dist="38100" dir="2700000" algn="tl">
                  <a:srgbClr val="000000">
                    <a:alpha val="43137"/>
                  </a:srgbClr>
                </a:outerShdw>
              </a:effectLst>
            </a:endParaRPr>
          </a:p>
        </p:txBody>
      </p:sp>
      <p:sp>
        <p:nvSpPr>
          <p:cNvPr id="12" name="Rectangle 1035"/>
          <p:cNvSpPr>
            <a:spLocks noChangeArrowheads="1"/>
          </p:cNvSpPr>
          <p:nvPr/>
        </p:nvSpPr>
        <p:spPr bwMode="auto">
          <a:xfrm>
            <a:off x="1330325" y="2884487"/>
            <a:ext cx="883575" cy="307777"/>
          </a:xfrm>
          <a:prstGeom prst="rect">
            <a:avLst/>
          </a:prstGeom>
          <a:noFill/>
          <a:ln w="9525">
            <a:noFill/>
            <a:miter lim="800000"/>
            <a:headEnd/>
            <a:tailEnd/>
          </a:ln>
        </p:spPr>
        <p:txBody>
          <a:bodyPr wrap="none" lIns="0" tIns="0" rIns="0" bIns="0">
            <a:spAutoFit/>
          </a:bodyPr>
          <a:lstStyle/>
          <a:p>
            <a:r>
              <a:rPr lang="en-US" sz="2000" b="1" i="0" dirty="0"/>
              <a:t>Material</a:t>
            </a:r>
            <a:endParaRPr lang="en-US" sz="2000" i="0" dirty="0"/>
          </a:p>
        </p:txBody>
      </p:sp>
      <p:sp>
        <p:nvSpPr>
          <p:cNvPr id="13" name="Rectangle 1036"/>
          <p:cNvSpPr>
            <a:spLocks noChangeArrowheads="1"/>
          </p:cNvSpPr>
          <p:nvPr/>
        </p:nvSpPr>
        <p:spPr bwMode="auto">
          <a:xfrm>
            <a:off x="3745677" y="2884487"/>
            <a:ext cx="2350323" cy="307777"/>
          </a:xfrm>
          <a:prstGeom prst="rect">
            <a:avLst/>
          </a:prstGeom>
          <a:noFill/>
          <a:ln w="9525">
            <a:noFill/>
            <a:miter lim="800000"/>
            <a:headEnd/>
            <a:tailEnd/>
          </a:ln>
        </p:spPr>
        <p:txBody>
          <a:bodyPr wrap="none" lIns="0" tIns="0" rIns="0" bIns="0">
            <a:spAutoFit/>
          </a:bodyPr>
          <a:lstStyle/>
          <a:p>
            <a:r>
              <a:rPr lang="en-US" sz="2000" b="1" i="0" dirty="0"/>
              <a:t>Longitudinal Direction</a:t>
            </a:r>
            <a:endParaRPr lang="en-US" sz="2000" i="0" dirty="0"/>
          </a:p>
        </p:txBody>
      </p:sp>
      <p:sp>
        <p:nvSpPr>
          <p:cNvPr id="14" name="Rectangle 1037"/>
          <p:cNvSpPr>
            <a:spLocks noChangeArrowheads="1"/>
          </p:cNvSpPr>
          <p:nvPr/>
        </p:nvSpPr>
        <p:spPr bwMode="auto">
          <a:xfrm>
            <a:off x="6902450" y="2884487"/>
            <a:ext cx="1150636" cy="307777"/>
          </a:xfrm>
          <a:prstGeom prst="rect">
            <a:avLst/>
          </a:prstGeom>
          <a:noFill/>
          <a:ln w="9525">
            <a:noFill/>
            <a:miter lim="800000"/>
            <a:headEnd/>
            <a:tailEnd/>
          </a:ln>
        </p:spPr>
        <p:txBody>
          <a:bodyPr wrap="none" lIns="0" tIns="0" rIns="0" bIns="0">
            <a:spAutoFit/>
          </a:bodyPr>
          <a:lstStyle/>
          <a:p>
            <a:r>
              <a:rPr lang="en-US" sz="2000" b="1" i="0"/>
              <a:t>Transverse</a:t>
            </a:r>
            <a:endParaRPr lang="en-US" sz="2000" i="0"/>
          </a:p>
        </p:txBody>
      </p:sp>
      <p:sp>
        <p:nvSpPr>
          <p:cNvPr id="15" name="Rectangle 1038"/>
          <p:cNvSpPr>
            <a:spLocks noChangeArrowheads="1"/>
          </p:cNvSpPr>
          <p:nvPr/>
        </p:nvSpPr>
        <p:spPr bwMode="auto">
          <a:xfrm>
            <a:off x="1185863" y="3286125"/>
            <a:ext cx="925253" cy="307777"/>
          </a:xfrm>
          <a:prstGeom prst="rect">
            <a:avLst/>
          </a:prstGeom>
          <a:noFill/>
          <a:ln w="9525">
            <a:noFill/>
            <a:miter lim="800000"/>
            <a:headEnd/>
            <a:tailEnd/>
          </a:ln>
        </p:spPr>
        <p:txBody>
          <a:bodyPr wrap="none" lIns="0" tIns="0" rIns="0" bIns="0">
            <a:spAutoFit/>
          </a:bodyPr>
          <a:lstStyle/>
          <a:p>
            <a:r>
              <a:rPr lang="en-US" sz="2000" b="1" i="0" dirty="0"/>
              <a:t>Concrete</a:t>
            </a:r>
            <a:endParaRPr lang="en-US" sz="2000" i="0" dirty="0"/>
          </a:p>
        </p:txBody>
      </p:sp>
      <p:sp>
        <p:nvSpPr>
          <p:cNvPr id="16" name="Rectangle 1039"/>
          <p:cNvSpPr>
            <a:spLocks noChangeArrowheads="1"/>
          </p:cNvSpPr>
          <p:nvPr/>
        </p:nvSpPr>
        <p:spPr bwMode="auto">
          <a:xfrm>
            <a:off x="4592638" y="3286125"/>
            <a:ext cx="578685" cy="307777"/>
          </a:xfrm>
          <a:prstGeom prst="rect">
            <a:avLst/>
          </a:prstGeom>
          <a:noFill/>
          <a:ln w="9525">
            <a:noFill/>
            <a:miter lim="800000"/>
            <a:headEnd/>
            <a:tailEnd/>
          </a:ln>
        </p:spPr>
        <p:txBody>
          <a:bodyPr wrap="none" lIns="0" tIns="0" rIns="0" bIns="0">
            <a:spAutoFit/>
          </a:bodyPr>
          <a:lstStyle/>
          <a:p>
            <a:r>
              <a:rPr lang="en-US" sz="2000" b="1" i="0"/>
              <a:t>4 ~ 6</a:t>
            </a:r>
          </a:p>
        </p:txBody>
      </p:sp>
      <p:sp>
        <p:nvSpPr>
          <p:cNvPr id="17" name="Rectangle 1040"/>
          <p:cNvSpPr>
            <a:spLocks noChangeArrowheads="1"/>
          </p:cNvSpPr>
          <p:nvPr/>
        </p:nvSpPr>
        <p:spPr bwMode="auto">
          <a:xfrm>
            <a:off x="7435850" y="3294062"/>
            <a:ext cx="578685" cy="307777"/>
          </a:xfrm>
          <a:prstGeom prst="rect">
            <a:avLst/>
          </a:prstGeom>
          <a:noFill/>
          <a:ln w="9525">
            <a:noFill/>
            <a:miter lim="800000"/>
            <a:headEnd/>
            <a:tailEnd/>
          </a:ln>
        </p:spPr>
        <p:txBody>
          <a:bodyPr wrap="none" lIns="0" tIns="0" rIns="0" bIns="0">
            <a:spAutoFit/>
          </a:bodyPr>
          <a:lstStyle/>
          <a:p>
            <a:r>
              <a:rPr lang="en-US" sz="2000" b="1" i="0"/>
              <a:t>4 ~ 6</a:t>
            </a:r>
          </a:p>
        </p:txBody>
      </p:sp>
      <p:grpSp>
        <p:nvGrpSpPr>
          <p:cNvPr id="18" name="Group 1041"/>
          <p:cNvGrpSpPr>
            <a:grpSpLocks/>
          </p:cNvGrpSpPr>
          <p:nvPr/>
        </p:nvGrpSpPr>
        <p:grpSpPr bwMode="auto">
          <a:xfrm>
            <a:off x="1482725" y="3586162"/>
            <a:ext cx="6477000" cy="330200"/>
            <a:chOff x="941" y="1033"/>
            <a:chExt cx="4080" cy="208"/>
          </a:xfrm>
        </p:grpSpPr>
        <p:sp>
          <p:nvSpPr>
            <p:cNvPr id="19" name="Rectangle 1042"/>
            <p:cNvSpPr>
              <a:spLocks noChangeArrowheads="1"/>
            </p:cNvSpPr>
            <p:nvPr/>
          </p:nvSpPr>
          <p:spPr bwMode="auto">
            <a:xfrm>
              <a:off x="941" y="1041"/>
              <a:ext cx="317" cy="194"/>
            </a:xfrm>
            <a:prstGeom prst="rect">
              <a:avLst/>
            </a:prstGeom>
            <a:noFill/>
            <a:ln w="9525">
              <a:noFill/>
              <a:miter lim="800000"/>
              <a:headEnd/>
              <a:tailEnd/>
            </a:ln>
          </p:spPr>
          <p:txBody>
            <a:bodyPr wrap="none" lIns="0" tIns="0" rIns="0" bIns="0">
              <a:spAutoFit/>
            </a:bodyPr>
            <a:lstStyle/>
            <a:p>
              <a:r>
                <a:rPr lang="en-US" sz="2000" b="1" i="0" dirty="0"/>
                <a:t>Steel</a:t>
              </a:r>
              <a:endParaRPr lang="en-US" sz="2000" i="0" dirty="0"/>
            </a:p>
          </p:txBody>
        </p:sp>
        <p:sp>
          <p:nvSpPr>
            <p:cNvPr id="20" name="Rectangle 1043"/>
            <p:cNvSpPr>
              <a:spLocks noChangeArrowheads="1"/>
            </p:cNvSpPr>
            <p:nvPr/>
          </p:nvSpPr>
          <p:spPr bwMode="auto">
            <a:xfrm>
              <a:off x="2991" y="1049"/>
              <a:ext cx="222" cy="192"/>
            </a:xfrm>
            <a:prstGeom prst="rect">
              <a:avLst/>
            </a:prstGeom>
            <a:noFill/>
            <a:ln w="9525">
              <a:noFill/>
              <a:miter lim="800000"/>
              <a:headEnd/>
              <a:tailEnd/>
            </a:ln>
          </p:spPr>
          <p:txBody>
            <a:bodyPr wrap="none" lIns="0" tIns="0" rIns="0" bIns="0">
              <a:spAutoFit/>
            </a:bodyPr>
            <a:lstStyle/>
            <a:p>
              <a:r>
                <a:rPr lang="en-US" sz="2000" b="1" i="0" dirty="0"/>
                <a:t>6.5</a:t>
              </a:r>
              <a:endParaRPr lang="en-US" sz="2000" i="0" dirty="0"/>
            </a:p>
          </p:txBody>
        </p:sp>
        <p:sp>
          <p:nvSpPr>
            <p:cNvPr id="21" name="Rectangle 1044"/>
            <p:cNvSpPr>
              <a:spLocks noChangeArrowheads="1"/>
            </p:cNvSpPr>
            <p:nvPr/>
          </p:nvSpPr>
          <p:spPr bwMode="auto">
            <a:xfrm>
              <a:off x="4799" y="1033"/>
              <a:ext cx="222" cy="192"/>
            </a:xfrm>
            <a:prstGeom prst="rect">
              <a:avLst/>
            </a:prstGeom>
            <a:noFill/>
            <a:ln w="9525">
              <a:noFill/>
              <a:miter lim="800000"/>
              <a:headEnd/>
              <a:tailEnd/>
            </a:ln>
          </p:spPr>
          <p:txBody>
            <a:bodyPr wrap="none" lIns="0" tIns="0" rIns="0" bIns="0">
              <a:spAutoFit/>
            </a:bodyPr>
            <a:lstStyle/>
            <a:p>
              <a:r>
                <a:rPr lang="en-US" sz="2000" b="1" i="0"/>
                <a:t>6.5</a:t>
              </a:r>
              <a:endParaRPr lang="en-US" sz="2000" i="0"/>
            </a:p>
          </p:txBody>
        </p:sp>
      </p:grpSp>
      <p:grpSp>
        <p:nvGrpSpPr>
          <p:cNvPr id="22" name="Group 1045"/>
          <p:cNvGrpSpPr>
            <a:grpSpLocks/>
          </p:cNvGrpSpPr>
          <p:nvPr/>
        </p:nvGrpSpPr>
        <p:grpSpPr bwMode="auto">
          <a:xfrm>
            <a:off x="1414463" y="3857625"/>
            <a:ext cx="6524625" cy="344487"/>
            <a:chOff x="942" y="1212"/>
            <a:chExt cx="4110" cy="217"/>
          </a:xfrm>
        </p:grpSpPr>
        <p:sp>
          <p:nvSpPr>
            <p:cNvPr id="23" name="Rectangle 1046"/>
            <p:cNvSpPr>
              <a:spLocks noChangeArrowheads="1"/>
            </p:cNvSpPr>
            <p:nvPr/>
          </p:nvSpPr>
          <p:spPr bwMode="auto">
            <a:xfrm>
              <a:off x="942" y="1229"/>
              <a:ext cx="369" cy="194"/>
            </a:xfrm>
            <a:prstGeom prst="rect">
              <a:avLst/>
            </a:prstGeom>
            <a:noFill/>
            <a:ln w="9525">
              <a:noFill/>
              <a:miter lim="800000"/>
              <a:headEnd/>
              <a:tailEnd/>
            </a:ln>
          </p:spPr>
          <p:txBody>
            <a:bodyPr wrap="none" lIns="0" tIns="0" rIns="0" bIns="0">
              <a:spAutoFit/>
            </a:bodyPr>
            <a:lstStyle/>
            <a:p>
              <a:r>
                <a:rPr lang="en-US" sz="2000" b="1" i="0" dirty="0"/>
                <a:t>GFRP</a:t>
              </a:r>
              <a:endParaRPr lang="en-US" sz="2000" i="0" dirty="0"/>
            </a:p>
          </p:txBody>
        </p:sp>
        <p:sp>
          <p:nvSpPr>
            <p:cNvPr id="24" name="Rectangle 1047"/>
            <p:cNvSpPr>
              <a:spLocks noChangeArrowheads="1"/>
            </p:cNvSpPr>
            <p:nvPr/>
          </p:nvSpPr>
          <p:spPr bwMode="auto">
            <a:xfrm>
              <a:off x="2719" y="1237"/>
              <a:ext cx="805" cy="192"/>
            </a:xfrm>
            <a:prstGeom prst="rect">
              <a:avLst/>
            </a:prstGeom>
            <a:solidFill>
              <a:srgbClr val="FFFF00"/>
            </a:solidFill>
            <a:ln w="9525">
              <a:noFill/>
              <a:miter lim="800000"/>
              <a:headEnd/>
              <a:tailEnd/>
            </a:ln>
          </p:spPr>
          <p:txBody>
            <a:bodyPr wrap="none" lIns="0" tIns="0" rIns="0" bIns="0">
              <a:spAutoFit/>
            </a:bodyPr>
            <a:lstStyle/>
            <a:p>
              <a:r>
                <a:rPr lang="en-US" sz="2000" b="1" i="0" dirty="0"/>
                <a:t>3.5   ~   5.6</a:t>
              </a:r>
              <a:endParaRPr lang="en-US" sz="2000" i="0" dirty="0"/>
            </a:p>
          </p:txBody>
        </p:sp>
        <p:sp>
          <p:nvSpPr>
            <p:cNvPr id="25" name="Rectangle 1048"/>
            <p:cNvSpPr>
              <a:spLocks noChangeArrowheads="1"/>
            </p:cNvSpPr>
            <p:nvPr/>
          </p:nvSpPr>
          <p:spPr bwMode="auto">
            <a:xfrm>
              <a:off x="4768" y="1212"/>
              <a:ext cx="81" cy="194"/>
            </a:xfrm>
            <a:prstGeom prst="rect">
              <a:avLst/>
            </a:prstGeom>
            <a:noFill/>
            <a:ln w="9525">
              <a:noFill/>
              <a:miter lim="800000"/>
              <a:headEnd/>
              <a:tailEnd/>
            </a:ln>
          </p:spPr>
          <p:txBody>
            <a:bodyPr wrap="none" lIns="0" tIns="0" rIns="0" bIns="0">
              <a:spAutoFit/>
            </a:bodyPr>
            <a:lstStyle/>
            <a:p>
              <a:r>
                <a:rPr lang="en-US" sz="2000" b="1" i="0"/>
                <a:t>»</a:t>
              </a:r>
              <a:endParaRPr lang="en-US" sz="2000" i="0"/>
            </a:p>
          </p:txBody>
        </p:sp>
        <p:sp>
          <p:nvSpPr>
            <p:cNvPr id="26" name="Rectangle 1049"/>
            <p:cNvSpPr>
              <a:spLocks noChangeArrowheads="1"/>
            </p:cNvSpPr>
            <p:nvPr/>
          </p:nvSpPr>
          <p:spPr bwMode="auto">
            <a:xfrm>
              <a:off x="4830" y="1222"/>
              <a:ext cx="222" cy="192"/>
            </a:xfrm>
            <a:prstGeom prst="rect">
              <a:avLst/>
            </a:prstGeom>
            <a:noFill/>
            <a:ln w="9525">
              <a:noFill/>
              <a:miter lim="800000"/>
              <a:headEnd/>
              <a:tailEnd/>
            </a:ln>
          </p:spPr>
          <p:txBody>
            <a:bodyPr wrap="none" lIns="0" tIns="0" rIns="0" bIns="0">
              <a:spAutoFit/>
            </a:bodyPr>
            <a:lstStyle/>
            <a:p>
              <a:r>
                <a:rPr lang="en-US" sz="2000" b="1" i="0"/>
                <a:t> 12</a:t>
              </a:r>
              <a:endParaRPr lang="en-US" sz="2000" i="0"/>
            </a:p>
          </p:txBody>
        </p:sp>
      </p:grpSp>
      <p:grpSp>
        <p:nvGrpSpPr>
          <p:cNvPr id="27" name="Group 1050"/>
          <p:cNvGrpSpPr>
            <a:grpSpLocks/>
          </p:cNvGrpSpPr>
          <p:nvPr/>
        </p:nvGrpSpPr>
        <p:grpSpPr bwMode="auto">
          <a:xfrm>
            <a:off x="1419225" y="4133850"/>
            <a:ext cx="6754813" cy="355600"/>
            <a:chOff x="945" y="1386"/>
            <a:chExt cx="4255" cy="224"/>
          </a:xfrm>
        </p:grpSpPr>
        <p:sp>
          <p:nvSpPr>
            <p:cNvPr id="28" name="Rectangle 1051"/>
            <p:cNvSpPr>
              <a:spLocks noChangeArrowheads="1"/>
            </p:cNvSpPr>
            <p:nvPr/>
          </p:nvSpPr>
          <p:spPr bwMode="auto">
            <a:xfrm>
              <a:off x="945" y="1402"/>
              <a:ext cx="351" cy="194"/>
            </a:xfrm>
            <a:prstGeom prst="rect">
              <a:avLst/>
            </a:prstGeom>
            <a:noFill/>
            <a:ln w="9525">
              <a:noFill/>
              <a:miter lim="800000"/>
              <a:headEnd/>
              <a:tailEnd/>
            </a:ln>
          </p:spPr>
          <p:txBody>
            <a:bodyPr wrap="none" lIns="0" tIns="0" rIns="0" bIns="0">
              <a:spAutoFit/>
            </a:bodyPr>
            <a:lstStyle/>
            <a:p>
              <a:r>
                <a:rPr lang="en-US" sz="2000" b="1" i="0" dirty="0"/>
                <a:t>CFRP</a:t>
              </a:r>
              <a:endParaRPr lang="en-US" sz="2000" i="0" dirty="0"/>
            </a:p>
          </p:txBody>
        </p:sp>
        <p:sp>
          <p:nvSpPr>
            <p:cNvPr id="29" name="Rectangle 1052"/>
            <p:cNvSpPr>
              <a:spLocks noChangeArrowheads="1"/>
            </p:cNvSpPr>
            <p:nvPr/>
          </p:nvSpPr>
          <p:spPr bwMode="auto">
            <a:xfrm>
              <a:off x="2802" y="1418"/>
              <a:ext cx="680" cy="192"/>
            </a:xfrm>
            <a:prstGeom prst="rect">
              <a:avLst/>
            </a:prstGeom>
            <a:noFill/>
            <a:ln w="9525">
              <a:noFill/>
              <a:miter lim="800000"/>
              <a:headEnd/>
              <a:tailEnd/>
            </a:ln>
          </p:spPr>
          <p:txBody>
            <a:bodyPr wrap="none" lIns="0" tIns="0" rIns="0" bIns="0">
              <a:spAutoFit/>
            </a:bodyPr>
            <a:lstStyle/>
            <a:p>
              <a:r>
                <a:rPr lang="en-US" sz="2000" b="1" i="0"/>
                <a:t>- 4   ~    0</a:t>
              </a:r>
              <a:endParaRPr lang="en-US" sz="2000" i="0"/>
            </a:p>
          </p:txBody>
        </p:sp>
        <p:sp>
          <p:nvSpPr>
            <p:cNvPr id="30" name="Rectangle 1053"/>
            <p:cNvSpPr>
              <a:spLocks noChangeArrowheads="1"/>
            </p:cNvSpPr>
            <p:nvPr/>
          </p:nvSpPr>
          <p:spPr bwMode="auto">
            <a:xfrm>
              <a:off x="4702" y="1386"/>
              <a:ext cx="498" cy="192"/>
            </a:xfrm>
            <a:prstGeom prst="rect">
              <a:avLst/>
            </a:prstGeom>
            <a:noFill/>
            <a:ln w="9525">
              <a:noFill/>
              <a:miter lim="800000"/>
              <a:headEnd/>
              <a:tailEnd/>
            </a:ln>
          </p:spPr>
          <p:txBody>
            <a:bodyPr wrap="none" lIns="0" tIns="0" rIns="0" bIns="0">
              <a:spAutoFit/>
            </a:bodyPr>
            <a:lstStyle/>
            <a:p>
              <a:r>
                <a:rPr lang="en-US" sz="2000" b="1" i="0"/>
                <a:t>41 - 58</a:t>
              </a:r>
              <a:endParaRPr lang="en-US" sz="2000" i="0"/>
            </a:p>
          </p:txBody>
        </p:sp>
      </p:grpSp>
      <p:grpSp>
        <p:nvGrpSpPr>
          <p:cNvPr id="31" name="Group 1054"/>
          <p:cNvGrpSpPr>
            <a:grpSpLocks/>
          </p:cNvGrpSpPr>
          <p:nvPr/>
        </p:nvGrpSpPr>
        <p:grpSpPr bwMode="auto">
          <a:xfrm>
            <a:off x="1419225" y="4422775"/>
            <a:ext cx="6754813" cy="330200"/>
            <a:chOff x="945" y="1568"/>
            <a:chExt cx="4255" cy="208"/>
          </a:xfrm>
        </p:grpSpPr>
        <p:sp>
          <p:nvSpPr>
            <p:cNvPr id="32" name="Rectangle 1055"/>
            <p:cNvSpPr>
              <a:spLocks noChangeArrowheads="1"/>
            </p:cNvSpPr>
            <p:nvPr/>
          </p:nvSpPr>
          <p:spPr bwMode="auto">
            <a:xfrm>
              <a:off x="945" y="1568"/>
              <a:ext cx="369" cy="194"/>
            </a:xfrm>
            <a:prstGeom prst="rect">
              <a:avLst/>
            </a:prstGeom>
            <a:noFill/>
            <a:ln w="9525">
              <a:noFill/>
              <a:miter lim="800000"/>
              <a:headEnd/>
              <a:tailEnd/>
            </a:ln>
          </p:spPr>
          <p:txBody>
            <a:bodyPr wrap="none" lIns="0" tIns="0" rIns="0" bIns="0">
              <a:spAutoFit/>
            </a:bodyPr>
            <a:lstStyle/>
            <a:p>
              <a:r>
                <a:rPr lang="en-US" sz="2000" b="1" i="0"/>
                <a:t>AFRP</a:t>
              </a:r>
              <a:endParaRPr lang="en-US" sz="2000" i="0"/>
            </a:p>
          </p:txBody>
        </p:sp>
        <p:sp>
          <p:nvSpPr>
            <p:cNvPr id="33" name="Rectangle 1056"/>
            <p:cNvSpPr>
              <a:spLocks noChangeArrowheads="1"/>
            </p:cNvSpPr>
            <p:nvPr/>
          </p:nvSpPr>
          <p:spPr bwMode="auto">
            <a:xfrm>
              <a:off x="2666" y="1576"/>
              <a:ext cx="1000" cy="192"/>
            </a:xfrm>
            <a:prstGeom prst="rect">
              <a:avLst/>
            </a:prstGeom>
            <a:noFill/>
            <a:ln w="9525">
              <a:noFill/>
              <a:miter lim="800000"/>
              <a:headEnd/>
              <a:tailEnd/>
            </a:ln>
          </p:spPr>
          <p:txBody>
            <a:bodyPr wrap="none" lIns="0" tIns="0" rIns="0" bIns="0">
              <a:spAutoFit/>
            </a:bodyPr>
            <a:lstStyle/>
            <a:p>
              <a:r>
                <a:rPr lang="en-US" sz="2000" b="1" i="0"/>
                <a:t>- 3.3   ~   - 1.1</a:t>
              </a:r>
              <a:endParaRPr lang="en-US" sz="2000" i="0"/>
            </a:p>
          </p:txBody>
        </p:sp>
        <p:sp>
          <p:nvSpPr>
            <p:cNvPr id="34" name="Rectangle 1057"/>
            <p:cNvSpPr>
              <a:spLocks noChangeArrowheads="1"/>
            </p:cNvSpPr>
            <p:nvPr/>
          </p:nvSpPr>
          <p:spPr bwMode="auto">
            <a:xfrm>
              <a:off x="4702" y="1584"/>
              <a:ext cx="498" cy="192"/>
            </a:xfrm>
            <a:prstGeom prst="rect">
              <a:avLst/>
            </a:prstGeom>
            <a:noFill/>
            <a:ln w="9525">
              <a:noFill/>
              <a:miter lim="800000"/>
              <a:headEnd/>
              <a:tailEnd/>
            </a:ln>
          </p:spPr>
          <p:txBody>
            <a:bodyPr wrap="none" lIns="0" tIns="0" rIns="0" bIns="0">
              <a:spAutoFit/>
            </a:bodyPr>
            <a:lstStyle/>
            <a:p>
              <a:r>
                <a:rPr lang="en-US" sz="2000" b="1" i="0"/>
                <a:t>33 - 44</a:t>
              </a:r>
              <a:endParaRPr lang="en-US" sz="2000" i="0"/>
            </a:p>
          </p:txBody>
        </p:sp>
      </p:grpSp>
      <p:sp>
        <p:nvSpPr>
          <p:cNvPr id="35" name="Text Box 1058"/>
          <p:cNvSpPr txBox="1">
            <a:spLocks noChangeArrowheads="1"/>
          </p:cNvSpPr>
          <p:nvPr/>
        </p:nvSpPr>
        <p:spPr bwMode="auto">
          <a:xfrm>
            <a:off x="1008063" y="5470525"/>
            <a:ext cx="6222922" cy="707886"/>
          </a:xfrm>
          <a:prstGeom prst="rect">
            <a:avLst/>
          </a:prstGeom>
          <a:noFill/>
          <a:ln w="9525">
            <a:noFill/>
            <a:miter lim="800000"/>
            <a:headEnd/>
            <a:tailEnd/>
          </a:ln>
          <a:effectLst/>
        </p:spPr>
        <p:txBody>
          <a:bodyPr wrap="none">
            <a:spAutoFit/>
          </a:bodyPr>
          <a:lstStyle/>
          <a:p>
            <a:pPr>
              <a:buFontTx/>
              <a:buChar char="•"/>
              <a:defRPr/>
            </a:pPr>
            <a:r>
              <a:rPr lang="en-US" sz="2000" i="0" dirty="0"/>
              <a:t> Values of CTE differ between FRP materials and concrete.</a:t>
            </a:r>
          </a:p>
          <a:p>
            <a:pPr>
              <a:defRPr/>
            </a:pPr>
            <a:r>
              <a:rPr lang="en-US" sz="2000" i="0" dirty="0"/>
              <a:t>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Effect of High Temperatures</a:t>
            </a:r>
            <a:endParaRPr lang="en-US" sz="4000" dirty="0"/>
          </a:p>
        </p:txBody>
      </p:sp>
      <p:sp>
        <p:nvSpPr>
          <p:cNvPr id="3" name="Content Placeholder 2"/>
          <p:cNvSpPr>
            <a:spLocks noGrp="1"/>
          </p:cNvSpPr>
          <p:nvPr>
            <p:ph sz="quarter" idx="1"/>
          </p:nvPr>
        </p:nvSpPr>
        <p:spPr>
          <a:xfrm>
            <a:off x="612648" y="1600200"/>
            <a:ext cx="5330952" cy="4495800"/>
          </a:xfrm>
        </p:spPr>
        <p:txBody>
          <a:bodyPr>
            <a:normAutofit/>
          </a:bodyPr>
          <a:lstStyle/>
          <a:p>
            <a:r>
              <a:rPr lang="en-US" sz="2400" dirty="0" smtClean="0"/>
              <a:t>Resins will soften due to excessive heat</a:t>
            </a:r>
          </a:p>
          <a:p>
            <a:r>
              <a:rPr lang="en-US" sz="2400" dirty="0" smtClean="0"/>
              <a:t>The tensile, compressive, and shear properties of the </a:t>
            </a:r>
            <a:r>
              <a:rPr lang="en-US" sz="2400" u="sng" dirty="0" smtClean="0"/>
              <a:t>resin</a:t>
            </a:r>
            <a:r>
              <a:rPr lang="en-US" sz="2400" dirty="0" smtClean="0"/>
              <a:t> diminish when temperatures approach the Glass Transition Temperature, </a:t>
            </a:r>
            <a:r>
              <a:rPr lang="en-US" sz="2400" dirty="0" err="1" smtClean="0"/>
              <a:t>T</a:t>
            </a:r>
            <a:r>
              <a:rPr lang="en-US" sz="2400" baseline="-25000" dirty="0" err="1" smtClean="0"/>
              <a:t>g</a:t>
            </a:r>
            <a:endParaRPr lang="en-US" sz="2400" baseline="-25000" dirty="0" smtClean="0"/>
          </a:p>
          <a:p>
            <a:pPr marL="320040" lvl="1" indent="-320040">
              <a:spcBef>
                <a:spcPts val="700"/>
              </a:spcBef>
              <a:buClr>
                <a:srgbClr val="00B357"/>
              </a:buClr>
              <a:buSzPct val="60000"/>
              <a:buFont typeface="Wingdings"/>
              <a:buChar char=""/>
            </a:pPr>
            <a:r>
              <a:rPr lang="en-US" sz="2400" dirty="0" err="1" smtClean="0"/>
              <a:t>T</a:t>
            </a:r>
            <a:r>
              <a:rPr lang="en-US" sz="2400" baseline="-25000" dirty="0" err="1" smtClean="0"/>
              <a:t>g</a:t>
            </a:r>
            <a:r>
              <a:rPr lang="en-US" sz="2400" dirty="0" smtClean="0"/>
              <a:t> values are approximately 250</a:t>
            </a:r>
            <a:r>
              <a:rPr lang="en-US" sz="2400" baseline="30000" dirty="0" smtClean="0"/>
              <a:t>o</a:t>
            </a:r>
            <a:r>
              <a:rPr lang="en-US" sz="2400" dirty="0" smtClean="0"/>
              <a:t>F (120</a:t>
            </a:r>
            <a:r>
              <a:rPr lang="en-US" sz="2400" baseline="30000" dirty="0" smtClean="0"/>
              <a:t>o</a:t>
            </a:r>
            <a:r>
              <a:rPr lang="en-US" sz="2400" dirty="0" smtClean="0"/>
              <a:t>C) for </a:t>
            </a:r>
            <a:r>
              <a:rPr lang="en-US" sz="2400" dirty="0" err="1" smtClean="0"/>
              <a:t>vinylester</a:t>
            </a:r>
            <a:r>
              <a:rPr lang="en-US" sz="2400" dirty="0" smtClean="0"/>
              <a:t> resins which are typically used with </a:t>
            </a:r>
            <a:r>
              <a:rPr lang="en-US" sz="2400" u="sng" dirty="0" smtClean="0"/>
              <a:t>GFRP </a:t>
            </a:r>
            <a:r>
              <a:rPr lang="en-US" sz="2400" u="sng" dirty="0" err="1" smtClean="0"/>
              <a:t>rebars</a:t>
            </a:r>
            <a:endParaRPr lang="en-US" sz="2400" u="sng" dirty="0" smtClean="0"/>
          </a:p>
          <a:p>
            <a:pPr marL="320040" lvl="1" indent="-320040">
              <a:spcBef>
                <a:spcPts val="700"/>
              </a:spcBef>
              <a:buClr>
                <a:srgbClr val="00B357"/>
              </a:buClr>
              <a:buSzPct val="60000"/>
              <a:buFont typeface="Wingdings"/>
              <a:buChar char=""/>
            </a:pPr>
            <a:r>
              <a:rPr lang="en-US" sz="2400" dirty="0" err="1" smtClean="0"/>
              <a:t>T</a:t>
            </a:r>
            <a:r>
              <a:rPr lang="en-US" sz="2400" baseline="-25000" dirty="0" err="1" smtClean="0"/>
              <a:t>g</a:t>
            </a:r>
            <a:r>
              <a:rPr lang="en-US" sz="2400" dirty="0" smtClean="0"/>
              <a:t> lowers as a result of moisture absorption</a:t>
            </a:r>
            <a:endParaRPr lang="en-US" sz="2400" dirty="0" smtClean="0">
              <a:effectLst>
                <a:outerShdw blurRad="38100" dist="38100" dir="2700000" algn="tl">
                  <a:srgbClr val="000000"/>
                </a:outerShdw>
              </a:effectLst>
            </a:endParaRPr>
          </a:p>
          <a:p>
            <a:pPr marL="320040" lvl="1" indent="-320040">
              <a:spcBef>
                <a:spcPts val="700"/>
              </a:spcBef>
              <a:buClr>
                <a:srgbClr val="00B357"/>
              </a:buClr>
              <a:buSzPct val="60000"/>
              <a:buFont typeface="Wingdings"/>
              <a:buChar char=""/>
            </a:pPr>
            <a:endParaRPr lang="en-US" sz="2400" u="sng" dirty="0" smtClean="0"/>
          </a:p>
        </p:txBody>
      </p:sp>
      <p:pic>
        <p:nvPicPr>
          <p:cNvPr id="5" name="Picture 1031"/>
          <p:cNvPicPr>
            <a:picLocks noChangeAspect="1" noChangeArrowheads="1"/>
          </p:cNvPicPr>
          <p:nvPr/>
        </p:nvPicPr>
        <p:blipFill>
          <a:blip r:embed="rId2" cstate="print"/>
          <a:srcRect t="6352" b="11781"/>
          <a:stretch>
            <a:fillRect/>
          </a:stretch>
        </p:blipFill>
        <p:spPr bwMode="auto">
          <a:xfrm>
            <a:off x="6049962" y="2409825"/>
            <a:ext cx="2713038" cy="2847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Looks are deceiving</a:t>
            </a:r>
            <a:endParaRPr lang="en-US" dirty="0"/>
          </a:p>
        </p:txBody>
      </p:sp>
      <p:sp>
        <p:nvSpPr>
          <p:cNvPr id="3" name="Title 2"/>
          <p:cNvSpPr>
            <a:spLocks noGrp="1"/>
          </p:cNvSpPr>
          <p:nvPr>
            <p:ph type="title"/>
          </p:nvPr>
        </p:nvSpPr>
        <p:spPr/>
        <p:txBody>
          <a:bodyPr/>
          <a:lstStyle/>
          <a:p>
            <a:r>
              <a:rPr lang="en-US" dirty="0" smtClean="0"/>
              <a:t>FRP bars</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8" name="Title 16"/>
          <p:cNvSpPr>
            <a:spLocks noGrp="1"/>
          </p:cNvSpPr>
          <p:nvPr>
            <p:ph type="title"/>
          </p:nvPr>
        </p:nvSpPr>
        <p:spPr>
          <a:xfrm>
            <a:off x="533400" y="460947"/>
            <a:ext cx="8229600" cy="682053"/>
          </a:xfrm>
        </p:spPr>
        <p:txBody>
          <a:bodyPr>
            <a:noAutofit/>
          </a:bodyPr>
          <a:lstStyle/>
          <a:p>
            <a:pPr eaLnBrk="1" hangingPunct="1"/>
            <a:r>
              <a:rPr lang="en-US" sz="4000" dirty="0" err="1" smtClean="0">
                <a:latin typeface="+mn-lt"/>
                <a:cs typeface="Arial" charset="0"/>
              </a:rPr>
              <a:t>Pultrusion</a:t>
            </a:r>
            <a:r>
              <a:rPr lang="en-US" sz="4000" dirty="0" smtClean="0">
                <a:latin typeface="+mn-lt"/>
                <a:cs typeface="Arial" charset="0"/>
              </a:rPr>
              <a:t> Process</a:t>
            </a:r>
          </a:p>
        </p:txBody>
      </p:sp>
      <p:sp>
        <p:nvSpPr>
          <p:cNvPr id="17" name="Rectangle 19"/>
          <p:cNvSpPr>
            <a:spLocks noChangeArrowheads="1"/>
          </p:cNvSpPr>
          <p:nvPr/>
        </p:nvSpPr>
        <p:spPr bwMode="auto">
          <a:xfrm>
            <a:off x="6308725" y="863600"/>
            <a:ext cx="2835275" cy="330200"/>
          </a:xfrm>
          <a:prstGeom prst="rect">
            <a:avLst/>
          </a:prstGeom>
          <a:solidFill>
            <a:srgbClr val="84ADD6">
              <a:alpha val="50195"/>
            </a:srgbClr>
          </a:solidFill>
          <a:ln w="9525">
            <a:noFill/>
            <a:miter lim="800000"/>
            <a:headEnd/>
            <a:tailEnd/>
          </a:ln>
        </p:spPr>
        <p:txBody>
          <a:bodyPr wrap="none" anchor="ctr"/>
          <a:lstStyle/>
          <a:p>
            <a:endParaRPr lang="en-US">
              <a:solidFill>
                <a:schemeClr val="tx2"/>
              </a:solidFill>
            </a:endParaRPr>
          </a:p>
        </p:txBody>
      </p:sp>
      <p:sp>
        <p:nvSpPr>
          <p:cNvPr id="18" name="Text Box 20"/>
          <p:cNvSpPr txBox="1">
            <a:spLocks noChangeArrowheads="1"/>
          </p:cNvSpPr>
          <p:nvPr/>
        </p:nvSpPr>
        <p:spPr bwMode="auto">
          <a:xfrm>
            <a:off x="6202363" y="812800"/>
            <a:ext cx="2941637" cy="396875"/>
          </a:xfrm>
          <a:prstGeom prst="rect">
            <a:avLst/>
          </a:prstGeom>
          <a:noFill/>
          <a:ln w="9525">
            <a:noFill/>
            <a:miter lim="800000"/>
            <a:headEnd/>
            <a:tailEnd/>
          </a:ln>
        </p:spPr>
        <p:txBody>
          <a:bodyPr>
            <a:spAutoFit/>
          </a:bodyPr>
          <a:lstStyle/>
          <a:p>
            <a:pPr algn="r">
              <a:spcBef>
                <a:spcPct val="50000"/>
              </a:spcBef>
            </a:pPr>
            <a:r>
              <a:rPr lang="en-US" sz="2000" b="1" dirty="0" smtClean="0">
                <a:solidFill>
                  <a:schemeClr val="tx2"/>
                </a:solidFill>
              </a:rPr>
              <a:t>Manufacturing Processes</a:t>
            </a:r>
            <a:endParaRPr lang="en-US" sz="2000" b="1" dirty="0">
              <a:solidFill>
                <a:schemeClr val="tx2"/>
              </a:solidFill>
            </a:endParaRPr>
          </a:p>
        </p:txBody>
      </p:sp>
      <p:sp>
        <p:nvSpPr>
          <p:cNvPr id="30" name="AutoShape 20" descr="034"/>
          <p:cNvSpPr>
            <a:spLocks noChangeAspect="1" noChangeArrowheads="1"/>
          </p:cNvSpPr>
          <p:nvPr/>
        </p:nvSpPr>
        <p:spPr bwMode="auto">
          <a:xfrm>
            <a:off x="1804988" y="1095458"/>
            <a:ext cx="5534025" cy="3857625"/>
          </a:xfrm>
          <a:prstGeom prst="rect">
            <a:avLst/>
          </a:prstGeom>
          <a:noFill/>
          <a:ln w="9525">
            <a:noFill/>
            <a:miter lim="800000"/>
            <a:headEnd/>
            <a:tailEnd/>
          </a:ln>
        </p:spPr>
        <p:txBody>
          <a:bodyPr/>
          <a:lstStyle/>
          <a:p>
            <a:endParaRPr lang="en-US">
              <a:solidFill>
                <a:schemeClr val="tx2"/>
              </a:solidFill>
            </a:endParaRPr>
          </a:p>
        </p:txBody>
      </p:sp>
      <p:sp>
        <p:nvSpPr>
          <p:cNvPr id="32" name="Rectangle 2"/>
          <p:cNvSpPr>
            <a:spLocks noChangeArrowheads="1"/>
          </p:cNvSpPr>
          <p:nvPr/>
        </p:nvSpPr>
        <p:spPr bwMode="auto">
          <a:xfrm>
            <a:off x="518410" y="3073505"/>
            <a:ext cx="1417638" cy="1187450"/>
          </a:xfrm>
          <a:prstGeom prst="rect">
            <a:avLst/>
          </a:prstGeom>
          <a:solidFill>
            <a:schemeClr val="bg2"/>
          </a:solidFill>
          <a:ln w="12700">
            <a:solidFill>
              <a:schemeClr val="bg2"/>
            </a:solidFill>
            <a:miter lim="800000"/>
            <a:headEnd type="none" w="sm" len="sm"/>
            <a:tailEnd type="none" w="sm" len="sm"/>
          </a:ln>
        </p:spPr>
        <p:txBody>
          <a:bodyPr wrap="none" anchor="ctr"/>
          <a:lstStyle/>
          <a:p>
            <a:endParaRPr lang="en-US">
              <a:solidFill>
                <a:schemeClr val="tx2"/>
              </a:solidFill>
            </a:endParaRPr>
          </a:p>
        </p:txBody>
      </p:sp>
      <p:sp>
        <p:nvSpPr>
          <p:cNvPr id="33" name="Rectangle 3"/>
          <p:cNvSpPr>
            <a:spLocks noChangeArrowheads="1"/>
          </p:cNvSpPr>
          <p:nvPr/>
        </p:nvSpPr>
        <p:spPr bwMode="auto">
          <a:xfrm>
            <a:off x="5258685" y="3651355"/>
            <a:ext cx="1173163" cy="593725"/>
          </a:xfrm>
          <a:prstGeom prst="rect">
            <a:avLst/>
          </a:prstGeom>
          <a:solidFill>
            <a:schemeClr val="bg2"/>
          </a:solidFill>
          <a:ln w="12700">
            <a:solidFill>
              <a:schemeClr val="bg2"/>
            </a:solidFill>
            <a:miter lim="800000"/>
            <a:headEnd type="none" w="sm" len="sm"/>
            <a:tailEnd type="none" w="sm" len="sm"/>
          </a:ln>
        </p:spPr>
        <p:txBody>
          <a:bodyPr wrap="none" anchor="ctr"/>
          <a:lstStyle/>
          <a:p>
            <a:endParaRPr lang="en-US">
              <a:solidFill>
                <a:schemeClr val="tx2"/>
              </a:solidFill>
            </a:endParaRPr>
          </a:p>
        </p:txBody>
      </p:sp>
      <p:sp>
        <p:nvSpPr>
          <p:cNvPr id="34" name="Oval 4"/>
          <p:cNvSpPr>
            <a:spLocks noChangeArrowheads="1"/>
          </p:cNvSpPr>
          <p:nvPr/>
        </p:nvSpPr>
        <p:spPr bwMode="auto">
          <a:xfrm>
            <a:off x="2418648" y="3302105"/>
            <a:ext cx="90488" cy="88900"/>
          </a:xfrm>
          <a:prstGeom prst="ellipse">
            <a:avLst/>
          </a:prstGeom>
          <a:solidFill>
            <a:schemeClr val="accent1"/>
          </a:solidFill>
          <a:ln w="12700">
            <a:solidFill>
              <a:schemeClr val="tx1"/>
            </a:solidFill>
            <a:round/>
            <a:headEnd type="none" w="sm" len="sm"/>
            <a:tailEnd type="none" w="sm" len="sm"/>
          </a:ln>
        </p:spPr>
        <p:txBody>
          <a:bodyPr wrap="none" anchor="ctr"/>
          <a:lstStyle/>
          <a:p>
            <a:endParaRPr lang="en-US">
              <a:solidFill>
                <a:schemeClr val="tx2"/>
              </a:solidFill>
            </a:endParaRPr>
          </a:p>
        </p:txBody>
      </p:sp>
      <p:sp>
        <p:nvSpPr>
          <p:cNvPr id="35" name="Rectangle 6"/>
          <p:cNvSpPr>
            <a:spLocks noChangeArrowheads="1"/>
          </p:cNvSpPr>
          <p:nvPr/>
        </p:nvSpPr>
        <p:spPr bwMode="auto">
          <a:xfrm>
            <a:off x="548573" y="4246667"/>
            <a:ext cx="8032750" cy="152400"/>
          </a:xfrm>
          <a:prstGeom prst="rect">
            <a:avLst/>
          </a:prstGeom>
          <a:gradFill rotWithShape="0">
            <a:gsLst>
              <a:gs pos="0">
                <a:schemeClr val="bg2"/>
              </a:gs>
              <a:gs pos="100000">
                <a:schemeClr val="bg2">
                  <a:gamma/>
                  <a:tint val="41961"/>
                  <a:invGamma/>
                </a:schemeClr>
              </a:gs>
            </a:gsLst>
            <a:lin ang="5400000" scaled="1"/>
          </a:gradFill>
          <a:ln w="12700">
            <a:solidFill>
              <a:schemeClr val="bg2"/>
            </a:solidFill>
            <a:miter lim="800000"/>
            <a:headEnd type="none" w="sm" len="sm"/>
            <a:tailEnd type="none" w="sm" len="sm"/>
          </a:ln>
          <a:effectLst/>
        </p:spPr>
        <p:txBody>
          <a:bodyPr wrap="none" anchor="ctr"/>
          <a:lstStyle/>
          <a:p>
            <a:pPr>
              <a:defRPr/>
            </a:pPr>
            <a:endParaRPr lang="en-US">
              <a:solidFill>
                <a:schemeClr val="tx2"/>
              </a:solidFill>
            </a:endParaRPr>
          </a:p>
        </p:txBody>
      </p:sp>
      <p:grpSp>
        <p:nvGrpSpPr>
          <p:cNvPr id="2" name="Group 7"/>
          <p:cNvGrpSpPr>
            <a:grpSpLocks/>
          </p:cNvGrpSpPr>
          <p:nvPr/>
        </p:nvGrpSpPr>
        <p:grpSpPr bwMode="auto">
          <a:xfrm>
            <a:off x="532698" y="3330680"/>
            <a:ext cx="609600" cy="625475"/>
            <a:chOff x="950" y="3350"/>
            <a:chExt cx="384" cy="394"/>
          </a:xfrm>
        </p:grpSpPr>
        <p:sp>
          <p:nvSpPr>
            <p:cNvPr id="63" name="AutoShape 8" descr="Light upward diagonal"/>
            <p:cNvSpPr>
              <a:spLocks noChangeArrowheads="1"/>
            </p:cNvSpPr>
            <p:nvPr/>
          </p:nvSpPr>
          <p:spPr bwMode="auto">
            <a:xfrm>
              <a:off x="950" y="3350"/>
              <a:ext cx="384" cy="394"/>
            </a:xfrm>
            <a:prstGeom prst="can">
              <a:avLst>
                <a:gd name="adj" fmla="val 25651"/>
              </a:avLst>
            </a:prstGeom>
            <a:pattFill prst="ltUpDiag">
              <a:fgClr>
                <a:srgbClr val="DDDDDD"/>
              </a:fgClr>
              <a:bgClr>
                <a:schemeClr val="tx1"/>
              </a:bgClr>
            </a:pattFill>
            <a:ln w="12700">
              <a:solidFill>
                <a:schemeClr val="tx1"/>
              </a:solidFill>
              <a:round/>
              <a:headEnd type="none" w="sm" len="sm"/>
              <a:tailEnd type="none" w="sm" len="sm"/>
            </a:ln>
          </p:spPr>
          <p:txBody>
            <a:bodyPr wrap="none" anchor="ctr"/>
            <a:lstStyle/>
            <a:p>
              <a:endParaRPr lang="en-US">
                <a:solidFill>
                  <a:schemeClr val="tx2"/>
                </a:solidFill>
              </a:endParaRPr>
            </a:p>
          </p:txBody>
        </p:sp>
        <p:sp>
          <p:nvSpPr>
            <p:cNvPr id="64" name="Oval 9"/>
            <p:cNvSpPr>
              <a:spLocks noChangeArrowheads="1"/>
            </p:cNvSpPr>
            <p:nvPr/>
          </p:nvSpPr>
          <p:spPr bwMode="auto">
            <a:xfrm>
              <a:off x="1085" y="3370"/>
              <a:ext cx="115" cy="47"/>
            </a:xfrm>
            <a:prstGeom prst="ellipse">
              <a:avLst/>
            </a:prstGeom>
            <a:solidFill>
              <a:srgbClr val="777777"/>
            </a:solidFill>
            <a:ln w="12700">
              <a:solidFill>
                <a:srgbClr val="777777"/>
              </a:solidFill>
              <a:round/>
              <a:headEnd type="none" w="sm" len="sm"/>
              <a:tailEnd type="none" w="sm" len="sm"/>
            </a:ln>
          </p:spPr>
          <p:txBody>
            <a:bodyPr wrap="none" anchor="ctr"/>
            <a:lstStyle/>
            <a:p>
              <a:endParaRPr lang="en-US">
                <a:solidFill>
                  <a:schemeClr val="tx2"/>
                </a:solidFill>
              </a:endParaRPr>
            </a:p>
          </p:txBody>
        </p:sp>
      </p:grpSp>
      <p:grpSp>
        <p:nvGrpSpPr>
          <p:cNvPr id="3" name="Group 10"/>
          <p:cNvGrpSpPr>
            <a:grpSpLocks/>
          </p:cNvGrpSpPr>
          <p:nvPr/>
        </p:nvGrpSpPr>
        <p:grpSpPr bwMode="auto">
          <a:xfrm>
            <a:off x="534285" y="2598842"/>
            <a:ext cx="609600" cy="625475"/>
            <a:chOff x="950" y="3350"/>
            <a:chExt cx="384" cy="394"/>
          </a:xfrm>
        </p:grpSpPr>
        <p:sp>
          <p:nvSpPr>
            <p:cNvPr id="61" name="AutoShape 11" descr="Light upward diagonal"/>
            <p:cNvSpPr>
              <a:spLocks noChangeArrowheads="1"/>
            </p:cNvSpPr>
            <p:nvPr/>
          </p:nvSpPr>
          <p:spPr bwMode="auto">
            <a:xfrm>
              <a:off x="950" y="3350"/>
              <a:ext cx="384" cy="394"/>
            </a:xfrm>
            <a:prstGeom prst="can">
              <a:avLst>
                <a:gd name="adj" fmla="val 25651"/>
              </a:avLst>
            </a:prstGeom>
            <a:pattFill prst="ltUpDiag">
              <a:fgClr>
                <a:srgbClr val="DDDDDD"/>
              </a:fgClr>
              <a:bgClr>
                <a:schemeClr val="tx1"/>
              </a:bgClr>
            </a:pattFill>
            <a:ln w="12700">
              <a:solidFill>
                <a:schemeClr val="tx1"/>
              </a:solidFill>
              <a:round/>
              <a:headEnd type="none" w="sm" len="sm"/>
              <a:tailEnd type="none" w="sm" len="sm"/>
            </a:ln>
          </p:spPr>
          <p:txBody>
            <a:bodyPr wrap="none" anchor="ctr"/>
            <a:lstStyle/>
            <a:p>
              <a:endParaRPr lang="en-US">
                <a:solidFill>
                  <a:schemeClr val="tx2"/>
                </a:solidFill>
              </a:endParaRPr>
            </a:p>
          </p:txBody>
        </p:sp>
        <p:sp>
          <p:nvSpPr>
            <p:cNvPr id="62" name="Oval 12"/>
            <p:cNvSpPr>
              <a:spLocks noChangeArrowheads="1"/>
            </p:cNvSpPr>
            <p:nvPr/>
          </p:nvSpPr>
          <p:spPr bwMode="auto">
            <a:xfrm>
              <a:off x="1085" y="3370"/>
              <a:ext cx="115" cy="47"/>
            </a:xfrm>
            <a:prstGeom prst="ellipse">
              <a:avLst/>
            </a:prstGeom>
            <a:solidFill>
              <a:srgbClr val="777777"/>
            </a:solidFill>
            <a:ln w="12700">
              <a:solidFill>
                <a:srgbClr val="777777"/>
              </a:solidFill>
              <a:round/>
              <a:headEnd type="none" w="sm" len="sm"/>
              <a:tailEnd type="none" w="sm" len="sm"/>
            </a:ln>
          </p:spPr>
          <p:txBody>
            <a:bodyPr wrap="none" anchor="ctr"/>
            <a:lstStyle/>
            <a:p>
              <a:endParaRPr lang="en-US">
                <a:solidFill>
                  <a:schemeClr val="tx2"/>
                </a:solidFill>
              </a:endParaRPr>
            </a:p>
          </p:txBody>
        </p:sp>
      </p:grpSp>
      <p:grpSp>
        <p:nvGrpSpPr>
          <p:cNvPr id="4" name="Group 13"/>
          <p:cNvGrpSpPr>
            <a:grpSpLocks/>
          </p:cNvGrpSpPr>
          <p:nvPr/>
        </p:nvGrpSpPr>
        <p:grpSpPr bwMode="auto">
          <a:xfrm>
            <a:off x="1250248" y="2706792"/>
            <a:ext cx="609600" cy="625475"/>
            <a:chOff x="950" y="3350"/>
            <a:chExt cx="384" cy="394"/>
          </a:xfrm>
        </p:grpSpPr>
        <p:sp>
          <p:nvSpPr>
            <p:cNvPr id="59" name="AutoShape 14" descr="Light upward diagonal"/>
            <p:cNvSpPr>
              <a:spLocks noChangeArrowheads="1"/>
            </p:cNvSpPr>
            <p:nvPr/>
          </p:nvSpPr>
          <p:spPr bwMode="auto">
            <a:xfrm>
              <a:off x="950" y="3350"/>
              <a:ext cx="384" cy="394"/>
            </a:xfrm>
            <a:prstGeom prst="can">
              <a:avLst>
                <a:gd name="adj" fmla="val 25651"/>
              </a:avLst>
            </a:prstGeom>
            <a:pattFill prst="ltUpDiag">
              <a:fgClr>
                <a:srgbClr val="DDDDDD"/>
              </a:fgClr>
              <a:bgClr>
                <a:schemeClr val="tx1"/>
              </a:bgClr>
            </a:pattFill>
            <a:ln w="12700">
              <a:solidFill>
                <a:schemeClr val="tx1"/>
              </a:solidFill>
              <a:round/>
              <a:headEnd type="none" w="sm" len="sm"/>
              <a:tailEnd type="none" w="sm" len="sm"/>
            </a:ln>
          </p:spPr>
          <p:txBody>
            <a:bodyPr wrap="none" anchor="ctr"/>
            <a:lstStyle/>
            <a:p>
              <a:endParaRPr lang="en-US">
                <a:solidFill>
                  <a:schemeClr val="tx2"/>
                </a:solidFill>
              </a:endParaRPr>
            </a:p>
          </p:txBody>
        </p:sp>
        <p:sp>
          <p:nvSpPr>
            <p:cNvPr id="60" name="Oval 15"/>
            <p:cNvSpPr>
              <a:spLocks noChangeArrowheads="1"/>
            </p:cNvSpPr>
            <p:nvPr/>
          </p:nvSpPr>
          <p:spPr bwMode="auto">
            <a:xfrm>
              <a:off x="1085" y="3370"/>
              <a:ext cx="115" cy="47"/>
            </a:xfrm>
            <a:prstGeom prst="ellipse">
              <a:avLst/>
            </a:prstGeom>
            <a:solidFill>
              <a:srgbClr val="777777"/>
            </a:solidFill>
            <a:ln w="12700">
              <a:solidFill>
                <a:srgbClr val="777777"/>
              </a:solidFill>
              <a:round/>
              <a:headEnd type="none" w="sm" len="sm"/>
              <a:tailEnd type="none" w="sm" len="sm"/>
            </a:ln>
          </p:spPr>
          <p:txBody>
            <a:bodyPr wrap="none" anchor="ctr"/>
            <a:lstStyle/>
            <a:p>
              <a:endParaRPr lang="en-US">
                <a:solidFill>
                  <a:schemeClr val="tx2"/>
                </a:solidFill>
              </a:endParaRPr>
            </a:p>
          </p:txBody>
        </p:sp>
      </p:grpSp>
      <p:grpSp>
        <p:nvGrpSpPr>
          <p:cNvPr id="5" name="Group 16"/>
          <p:cNvGrpSpPr>
            <a:grpSpLocks/>
          </p:cNvGrpSpPr>
          <p:nvPr/>
        </p:nvGrpSpPr>
        <p:grpSpPr bwMode="auto">
          <a:xfrm>
            <a:off x="1248660" y="3422755"/>
            <a:ext cx="609600" cy="625475"/>
            <a:chOff x="950" y="3350"/>
            <a:chExt cx="384" cy="394"/>
          </a:xfrm>
        </p:grpSpPr>
        <p:sp>
          <p:nvSpPr>
            <p:cNvPr id="57" name="AutoShape 17" descr="Light upward diagonal"/>
            <p:cNvSpPr>
              <a:spLocks noChangeArrowheads="1"/>
            </p:cNvSpPr>
            <p:nvPr/>
          </p:nvSpPr>
          <p:spPr bwMode="auto">
            <a:xfrm>
              <a:off x="950" y="3350"/>
              <a:ext cx="384" cy="394"/>
            </a:xfrm>
            <a:prstGeom prst="can">
              <a:avLst>
                <a:gd name="adj" fmla="val 25651"/>
              </a:avLst>
            </a:prstGeom>
            <a:pattFill prst="ltUpDiag">
              <a:fgClr>
                <a:srgbClr val="DDDDDD"/>
              </a:fgClr>
              <a:bgClr>
                <a:schemeClr val="tx1"/>
              </a:bgClr>
            </a:pattFill>
            <a:ln w="12700">
              <a:solidFill>
                <a:schemeClr val="tx1"/>
              </a:solidFill>
              <a:round/>
              <a:headEnd type="none" w="sm" len="sm"/>
              <a:tailEnd type="none" w="sm" len="sm"/>
            </a:ln>
          </p:spPr>
          <p:txBody>
            <a:bodyPr wrap="none" anchor="ctr"/>
            <a:lstStyle/>
            <a:p>
              <a:endParaRPr lang="en-US">
                <a:solidFill>
                  <a:schemeClr val="tx2"/>
                </a:solidFill>
              </a:endParaRPr>
            </a:p>
          </p:txBody>
        </p:sp>
        <p:sp>
          <p:nvSpPr>
            <p:cNvPr id="58" name="Oval 18"/>
            <p:cNvSpPr>
              <a:spLocks noChangeArrowheads="1"/>
            </p:cNvSpPr>
            <p:nvPr/>
          </p:nvSpPr>
          <p:spPr bwMode="auto">
            <a:xfrm>
              <a:off x="1085" y="3370"/>
              <a:ext cx="115" cy="47"/>
            </a:xfrm>
            <a:prstGeom prst="ellipse">
              <a:avLst/>
            </a:prstGeom>
            <a:solidFill>
              <a:srgbClr val="777777"/>
            </a:solidFill>
            <a:ln w="12700">
              <a:solidFill>
                <a:srgbClr val="777777"/>
              </a:solidFill>
              <a:round/>
              <a:headEnd type="none" w="sm" len="sm"/>
              <a:tailEnd type="none" w="sm" len="sm"/>
            </a:ln>
          </p:spPr>
          <p:txBody>
            <a:bodyPr wrap="none" anchor="ctr"/>
            <a:lstStyle/>
            <a:p>
              <a:endParaRPr lang="en-US">
                <a:solidFill>
                  <a:schemeClr val="tx2"/>
                </a:solidFill>
              </a:endParaRPr>
            </a:p>
          </p:txBody>
        </p:sp>
      </p:grpSp>
      <p:grpSp>
        <p:nvGrpSpPr>
          <p:cNvPr id="6" name="Group 64"/>
          <p:cNvGrpSpPr/>
          <p:nvPr/>
        </p:nvGrpSpPr>
        <p:grpSpPr>
          <a:xfrm>
            <a:off x="929573" y="2676630"/>
            <a:ext cx="2255838" cy="1295400"/>
            <a:chOff x="929573" y="2676630"/>
            <a:chExt cx="2255838" cy="1295400"/>
          </a:xfrm>
        </p:grpSpPr>
        <p:sp>
          <p:nvSpPr>
            <p:cNvPr id="40" name="Freeform 19"/>
            <p:cNvSpPr>
              <a:spLocks/>
            </p:cNvSpPr>
            <p:nvPr/>
          </p:nvSpPr>
          <p:spPr bwMode="auto">
            <a:xfrm>
              <a:off x="929573" y="3275117"/>
              <a:ext cx="2103438" cy="681038"/>
            </a:xfrm>
            <a:custGeom>
              <a:avLst/>
              <a:gdLst>
                <a:gd name="T0" fmla="*/ 0 w 1325"/>
                <a:gd name="T1" fmla="*/ 77 h 429"/>
                <a:gd name="T2" fmla="*/ 976 w 1325"/>
                <a:gd name="T3" fmla="*/ 0 h 429"/>
                <a:gd name="T4" fmla="*/ 1325 w 1325"/>
                <a:gd name="T5" fmla="*/ 429 h 429"/>
                <a:gd name="T6" fmla="*/ 0 60000 65536"/>
                <a:gd name="T7" fmla="*/ 0 60000 65536"/>
                <a:gd name="T8" fmla="*/ 0 60000 65536"/>
                <a:gd name="T9" fmla="*/ 0 w 1325"/>
                <a:gd name="T10" fmla="*/ 0 h 429"/>
                <a:gd name="T11" fmla="*/ 1325 w 1325"/>
                <a:gd name="T12" fmla="*/ 429 h 429"/>
              </a:gdLst>
              <a:ahLst/>
              <a:cxnLst>
                <a:cxn ang="T6">
                  <a:pos x="T0" y="T1"/>
                </a:cxn>
                <a:cxn ang="T7">
                  <a:pos x="T2" y="T3"/>
                </a:cxn>
                <a:cxn ang="T8">
                  <a:pos x="T4" y="T5"/>
                </a:cxn>
              </a:cxnLst>
              <a:rect l="T9" t="T10" r="T11" b="T12"/>
              <a:pathLst>
                <a:path w="1325" h="429">
                  <a:moveTo>
                    <a:pt x="0" y="77"/>
                  </a:moveTo>
                  <a:lnTo>
                    <a:pt x="976" y="0"/>
                  </a:lnTo>
                  <a:lnTo>
                    <a:pt x="1325" y="429"/>
                  </a:lnTo>
                </a:path>
              </a:pathLst>
            </a:custGeom>
            <a:noFill/>
            <a:ln w="12700" cap="flat" cmpd="sng">
              <a:solidFill>
                <a:schemeClr val="tx1"/>
              </a:solidFill>
              <a:prstDash val="solid"/>
              <a:round/>
              <a:headEnd type="none" w="sm" len="sm"/>
              <a:tailEnd type="none" w="sm" len="sm"/>
            </a:ln>
          </p:spPr>
          <p:txBody>
            <a:bodyPr wrap="none" anchor="ctr"/>
            <a:lstStyle/>
            <a:p>
              <a:endParaRPr lang="en-US">
                <a:solidFill>
                  <a:schemeClr val="tx2"/>
                </a:solidFill>
              </a:endParaRPr>
            </a:p>
          </p:txBody>
        </p:sp>
        <p:sp>
          <p:nvSpPr>
            <p:cNvPr id="41" name="Freeform 20"/>
            <p:cNvSpPr>
              <a:spLocks/>
            </p:cNvSpPr>
            <p:nvPr/>
          </p:nvSpPr>
          <p:spPr bwMode="auto">
            <a:xfrm>
              <a:off x="1640773" y="3286230"/>
              <a:ext cx="1300163" cy="685800"/>
            </a:xfrm>
            <a:custGeom>
              <a:avLst/>
              <a:gdLst>
                <a:gd name="T0" fmla="*/ 0 w 819"/>
                <a:gd name="T1" fmla="*/ 128 h 432"/>
                <a:gd name="T2" fmla="*/ 531 w 819"/>
                <a:gd name="T3" fmla="*/ 0 h 432"/>
                <a:gd name="T4" fmla="*/ 819 w 819"/>
                <a:gd name="T5" fmla="*/ 432 h 432"/>
                <a:gd name="T6" fmla="*/ 0 60000 65536"/>
                <a:gd name="T7" fmla="*/ 0 60000 65536"/>
                <a:gd name="T8" fmla="*/ 0 60000 65536"/>
                <a:gd name="T9" fmla="*/ 0 w 819"/>
                <a:gd name="T10" fmla="*/ 0 h 432"/>
                <a:gd name="T11" fmla="*/ 819 w 819"/>
                <a:gd name="T12" fmla="*/ 432 h 432"/>
              </a:gdLst>
              <a:ahLst/>
              <a:cxnLst>
                <a:cxn ang="T6">
                  <a:pos x="T0" y="T1"/>
                </a:cxn>
                <a:cxn ang="T7">
                  <a:pos x="T2" y="T3"/>
                </a:cxn>
                <a:cxn ang="T8">
                  <a:pos x="T4" y="T5"/>
                </a:cxn>
              </a:cxnLst>
              <a:rect l="T9" t="T10" r="T11" b="T12"/>
              <a:pathLst>
                <a:path w="819" h="432">
                  <a:moveTo>
                    <a:pt x="0" y="128"/>
                  </a:moveTo>
                  <a:lnTo>
                    <a:pt x="531" y="0"/>
                  </a:lnTo>
                  <a:lnTo>
                    <a:pt x="819" y="432"/>
                  </a:lnTo>
                </a:path>
              </a:pathLst>
            </a:custGeom>
            <a:noFill/>
            <a:ln w="12700" cap="flat" cmpd="sng">
              <a:solidFill>
                <a:schemeClr val="tx1"/>
              </a:solidFill>
              <a:prstDash val="solid"/>
              <a:round/>
              <a:headEnd type="none" w="sm" len="sm"/>
              <a:tailEnd type="none" w="sm" len="sm"/>
            </a:ln>
          </p:spPr>
          <p:txBody>
            <a:bodyPr wrap="none" anchor="ctr"/>
            <a:lstStyle/>
            <a:p>
              <a:endParaRPr lang="en-US">
                <a:solidFill>
                  <a:schemeClr val="tx2"/>
                </a:solidFill>
              </a:endParaRPr>
            </a:p>
          </p:txBody>
        </p:sp>
        <p:sp>
          <p:nvSpPr>
            <p:cNvPr id="42" name="Freeform 21"/>
            <p:cNvSpPr>
              <a:spLocks/>
            </p:cNvSpPr>
            <p:nvPr/>
          </p:nvSpPr>
          <p:spPr bwMode="auto">
            <a:xfrm>
              <a:off x="1631248" y="2792517"/>
              <a:ext cx="1508125" cy="1179513"/>
            </a:xfrm>
            <a:custGeom>
              <a:avLst/>
              <a:gdLst>
                <a:gd name="T0" fmla="*/ 0 w 950"/>
                <a:gd name="T1" fmla="*/ 0 h 743"/>
                <a:gd name="T2" fmla="*/ 541 w 950"/>
                <a:gd name="T3" fmla="*/ 304 h 743"/>
                <a:gd name="T4" fmla="*/ 950 w 950"/>
                <a:gd name="T5" fmla="*/ 743 h 743"/>
                <a:gd name="T6" fmla="*/ 0 60000 65536"/>
                <a:gd name="T7" fmla="*/ 0 60000 65536"/>
                <a:gd name="T8" fmla="*/ 0 60000 65536"/>
                <a:gd name="T9" fmla="*/ 0 w 950"/>
                <a:gd name="T10" fmla="*/ 0 h 743"/>
                <a:gd name="T11" fmla="*/ 950 w 950"/>
                <a:gd name="T12" fmla="*/ 743 h 743"/>
              </a:gdLst>
              <a:ahLst/>
              <a:cxnLst>
                <a:cxn ang="T6">
                  <a:pos x="T0" y="T1"/>
                </a:cxn>
                <a:cxn ang="T7">
                  <a:pos x="T2" y="T3"/>
                </a:cxn>
                <a:cxn ang="T8">
                  <a:pos x="T4" y="T5"/>
                </a:cxn>
              </a:cxnLst>
              <a:rect l="T9" t="T10" r="T11" b="T12"/>
              <a:pathLst>
                <a:path w="950" h="743">
                  <a:moveTo>
                    <a:pt x="0" y="0"/>
                  </a:moveTo>
                  <a:lnTo>
                    <a:pt x="541" y="304"/>
                  </a:lnTo>
                  <a:lnTo>
                    <a:pt x="950" y="743"/>
                  </a:lnTo>
                </a:path>
              </a:pathLst>
            </a:custGeom>
            <a:noFill/>
            <a:ln w="12700" cap="flat" cmpd="sng">
              <a:solidFill>
                <a:schemeClr val="tx1"/>
              </a:solidFill>
              <a:prstDash val="solid"/>
              <a:round/>
              <a:headEnd type="none" w="sm" len="sm"/>
              <a:tailEnd type="none" w="sm" len="sm"/>
            </a:ln>
          </p:spPr>
          <p:txBody>
            <a:bodyPr wrap="none" anchor="ctr"/>
            <a:lstStyle/>
            <a:p>
              <a:endParaRPr lang="en-US">
                <a:solidFill>
                  <a:schemeClr val="tx2"/>
                </a:solidFill>
              </a:endParaRPr>
            </a:p>
          </p:txBody>
        </p:sp>
        <p:sp>
          <p:nvSpPr>
            <p:cNvPr id="43" name="Freeform 22"/>
            <p:cNvSpPr>
              <a:spLocks/>
            </p:cNvSpPr>
            <p:nvPr/>
          </p:nvSpPr>
          <p:spPr bwMode="auto">
            <a:xfrm>
              <a:off x="929573" y="2676630"/>
              <a:ext cx="2255838" cy="1263650"/>
            </a:xfrm>
            <a:custGeom>
              <a:avLst/>
              <a:gdLst>
                <a:gd name="T0" fmla="*/ 0 w 1421"/>
                <a:gd name="T1" fmla="*/ 0 h 796"/>
                <a:gd name="T2" fmla="*/ 976 w 1421"/>
                <a:gd name="T3" fmla="*/ 374 h 796"/>
                <a:gd name="T4" fmla="*/ 1421 w 1421"/>
                <a:gd name="T5" fmla="*/ 796 h 796"/>
                <a:gd name="T6" fmla="*/ 0 60000 65536"/>
                <a:gd name="T7" fmla="*/ 0 60000 65536"/>
                <a:gd name="T8" fmla="*/ 0 60000 65536"/>
                <a:gd name="T9" fmla="*/ 0 w 1421"/>
                <a:gd name="T10" fmla="*/ 0 h 796"/>
                <a:gd name="T11" fmla="*/ 1421 w 1421"/>
                <a:gd name="T12" fmla="*/ 796 h 796"/>
              </a:gdLst>
              <a:ahLst/>
              <a:cxnLst>
                <a:cxn ang="T6">
                  <a:pos x="T0" y="T1"/>
                </a:cxn>
                <a:cxn ang="T7">
                  <a:pos x="T2" y="T3"/>
                </a:cxn>
                <a:cxn ang="T8">
                  <a:pos x="T4" y="T5"/>
                </a:cxn>
              </a:cxnLst>
              <a:rect l="T9" t="T10" r="T11" b="T12"/>
              <a:pathLst>
                <a:path w="1421" h="796">
                  <a:moveTo>
                    <a:pt x="0" y="0"/>
                  </a:moveTo>
                  <a:lnTo>
                    <a:pt x="976" y="374"/>
                  </a:lnTo>
                  <a:lnTo>
                    <a:pt x="1421" y="796"/>
                  </a:lnTo>
                </a:path>
              </a:pathLst>
            </a:custGeom>
            <a:noFill/>
            <a:ln w="12700" cap="flat" cmpd="sng">
              <a:solidFill>
                <a:schemeClr val="tx1"/>
              </a:solidFill>
              <a:prstDash val="solid"/>
              <a:round/>
              <a:headEnd type="none" w="sm" len="sm"/>
              <a:tailEnd type="none" w="sm" len="sm"/>
            </a:ln>
          </p:spPr>
          <p:txBody>
            <a:bodyPr wrap="none" anchor="ctr"/>
            <a:lstStyle/>
            <a:p>
              <a:endParaRPr lang="en-US">
                <a:solidFill>
                  <a:schemeClr val="tx2"/>
                </a:solidFill>
              </a:endParaRPr>
            </a:p>
          </p:txBody>
        </p:sp>
      </p:grpSp>
      <p:sp>
        <p:nvSpPr>
          <p:cNvPr id="44" name="Rectangle 23"/>
          <p:cNvSpPr>
            <a:spLocks noChangeArrowheads="1"/>
          </p:cNvSpPr>
          <p:nvPr/>
        </p:nvSpPr>
        <p:spPr bwMode="auto">
          <a:xfrm>
            <a:off x="5090410" y="3498955"/>
            <a:ext cx="1447800" cy="152400"/>
          </a:xfrm>
          <a:prstGeom prst="rect">
            <a:avLst/>
          </a:prstGeom>
          <a:gradFill rotWithShape="0">
            <a:gsLst>
              <a:gs pos="0">
                <a:srgbClr val="DDDDDD"/>
              </a:gs>
              <a:gs pos="100000">
                <a:srgbClr val="666666"/>
              </a:gs>
            </a:gsLst>
            <a:lin ang="5400000" scaled="1"/>
          </a:gradFill>
          <a:ln w="12700">
            <a:solidFill>
              <a:srgbClr val="777777"/>
            </a:solidFill>
            <a:miter lim="800000"/>
            <a:headEnd type="none" w="sm" len="sm"/>
            <a:tailEnd type="none" w="sm" len="sm"/>
          </a:ln>
        </p:spPr>
        <p:txBody>
          <a:bodyPr wrap="none" anchor="ctr"/>
          <a:lstStyle/>
          <a:p>
            <a:endParaRPr lang="en-US">
              <a:solidFill>
                <a:schemeClr val="tx2"/>
              </a:solidFill>
            </a:endParaRPr>
          </a:p>
        </p:txBody>
      </p:sp>
      <p:sp>
        <p:nvSpPr>
          <p:cNvPr id="45" name="Rectangle 24"/>
          <p:cNvSpPr>
            <a:spLocks noChangeArrowheads="1"/>
          </p:cNvSpPr>
          <p:nvPr/>
        </p:nvSpPr>
        <p:spPr bwMode="auto">
          <a:xfrm>
            <a:off x="5090410" y="3346555"/>
            <a:ext cx="1447800" cy="152400"/>
          </a:xfrm>
          <a:prstGeom prst="rect">
            <a:avLst/>
          </a:prstGeom>
          <a:gradFill rotWithShape="0">
            <a:gsLst>
              <a:gs pos="0">
                <a:srgbClr val="666666"/>
              </a:gs>
              <a:gs pos="100000">
                <a:srgbClr val="DDDDDD"/>
              </a:gs>
            </a:gsLst>
            <a:lin ang="5400000" scaled="1"/>
          </a:gradFill>
          <a:ln w="12700">
            <a:solidFill>
              <a:srgbClr val="777777"/>
            </a:solidFill>
            <a:miter lim="800000"/>
            <a:headEnd type="none" w="sm" len="sm"/>
            <a:tailEnd type="none" w="sm" len="sm"/>
          </a:ln>
        </p:spPr>
        <p:txBody>
          <a:bodyPr wrap="none" anchor="ctr"/>
          <a:lstStyle/>
          <a:p>
            <a:endParaRPr lang="en-US">
              <a:solidFill>
                <a:schemeClr val="tx2"/>
              </a:solidFill>
            </a:endParaRPr>
          </a:p>
        </p:txBody>
      </p:sp>
      <p:sp>
        <p:nvSpPr>
          <p:cNvPr id="46" name="Oval 25"/>
          <p:cNvSpPr>
            <a:spLocks noChangeArrowheads="1"/>
          </p:cNvSpPr>
          <p:nvPr/>
        </p:nvSpPr>
        <p:spPr bwMode="auto">
          <a:xfrm>
            <a:off x="4531610" y="3524355"/>
            <a:ext cx="76200" cy="76200"/>
          </a:xfrm>
          <a:prstGeom prst="ellipse">
            <a:avLst/>
          </a:prstGeom>
          <a:solidFill>
            <a:schemeClr val="accent1"/>
          </a:solidFill>
          <a:ln w="12700">
            <a:solidFill>
              <a:schemeClr val="tx1"/>
            </a:solidFill>
            <a:round/>
            <a:headEnd type="none" w="sm" len="sm"/>
            <a:tailEnd type="none" w="sm" len="sm"/>
          </a:ln>
        </p:spPr>
        <p:txBody>
          <a:bodyPr wrap="none" anchor="ctr"/>
          <a:lstStyle/>
          <a:p>
            <a:endParaRPr lang="en-US">
              <a:solidFill>
                <a:schemeClr val="tx2"/>
              </a:solidFill>
            </a:endParaRPr>
          </a:p>
        </p:txBody>
      </p:sp>
      <p:grpSp>
        <p:nvGrpSpPr>
          <p:cNvPr id="7" name="Group 65"/>
          <p:cNvGrpSpPr/>
          <p:nvPr/>
        </p:nvGrpSpPr>
        <p:grpSpPr>
          <a:xfrm>
            <a:off x="3718810" y="3483080"/>
            <a:ext cx="847725" cy="396875"/>
            <a:chOff x="3718810" y="3483080"/>
            <a:chExt cx="847725" cy="396875"/>
          </a:xfrm>
        </p:grpSpPr>
        <p:sp>
          <p:nvSpPr>
            <p:cNvPr id="47" name="Line 26"/>
            <p:cNvSpPr>
              <a:spLocks noChangeShapeType="1"/>
            </p:cNvSpPr>
            <p:nvPr/>
          </p:nvSpPr>
          <p:spPr bwMode="auto">
            <a:xfrm flipV="1">
              <a:off x="3947410" y="3503717"/>
              <a:ext cx="609600" cy="376238"/>
            </a:xfrm>
            <a:prstGeom prst="line">
              <a:avLst/>
            </a:prstGeom>
            <a:noFill/>
            <a:ln w="12700">
              <a:solidFill>
                <a:schemeClr val="tx1"/>
              </a:solidFill>
              <a:round/>
              <a:headEnd type="none" w="sm" len="sm"/>
              <a:tailEnd type="none" w="sm" len="sm"/>
            </a:ln>
          </p:spPr>
          <p:txBody>
            <a:bodyPr wrap="none" anchor="ctr"/>
            <a:lstStyle/>
            <a:p>
              <a:endParaRPr lang="en-US">
                <a:solidFill>
                  <a:schemeClr val="tx2"/>
                </a:solidFill>
              </a:endParaRPr>
            </a:p>
          </p:txBody>
        </p:sp>
        <p:sp>
          <p:nvSpPr>
            <p:cNvPr id="48" name="Line 27"/>
            <p:cNvSpPr>
              <a:spLocks noChangeShapeType="1"/>
            </p:cNvSpPr>
            <p:nvPr/>
          </p:nvSpPr>
          <p:spPr bwMode="auto">
            <a:xfrm flipV="1">
              <a:off x="3795010" y="3494192"/>
              <a:ext cx="771525" cy="385763"/>
            </a:xfrm>
            <a:prstGeom prst="line">
              <a:avLst/>
            </a:prstGeom>
            <a:noFill/>
            <a:ln w="12700">
              <a:solidFill>
                <a:schemeClr val="tx1"/>
              </a:solidFill>
              <a:round/>
              <a:headEnd type="none" w="sm" len="sm"/>
              <a:tailEnd type="none" w="sm" len="sm"/>
            </a:ln>
          </p:spPr>
          <p:txBody>
            <a:bodyPr wrap="none" anchor="ctr"/>
            <a:lstStyle/>
            <a:p>
              <a:endParaRPr lang="en-US">
                <a:solidFill>
                  <a:schemeClr val="tx2"/>
                </a:solidFill>
              </a:endParaRPr>
            </a:p>
          </p:txBody>
        </p:sp>
        <p:sp>
          <p:nvSpPr>
            <p:cNvPr id="49" name="Line 28"/>
            <p:cNvSpPr>
              <a:spLocks noChangeShapeType="1"/>
            </p:cNvSpPr>
            <p:nvPr/>
          </p:nvSpPr>
          <p:spPr bwMode="auto">
            <a:xfrm flipV="1">
              <a:off x="3718810" y="3483080"/>
              <a:ext cx="847725" cy="396875"/>
            </a:xfrm>
            <a:prstGeom prst="line">
              <a:avLst/>
            </a:prstGeom>
            <a:noFill/>
            <a:ln w="12700">
              <a:solidFill>
                <a:schemeClr val="tx1"/>
              </a:solidFill>
              <a:round/>
              <a:headEnd type="none" w="sm" len="sm"/>
              <a:tailEnd type="none" w="sm" len="sm"/>
            </a:ln>
          </p:spPr>
          <p:txBody>
            <a:bodyPr wrap="none" anchor="ctr"/>
            <a:lstStyle/>
            <a:p>
              <a:endParaRPr lang="en-US">
                <a:solidFill>
                  <a:schemeClr val="tx2"/>
                </a:solidFill>
              </a:endParaRPr>
            </a:p>
          </p:txBody>
        </p:sp>
        <p:sp>
          <p:nvSpPr>
            <p:cNvPr id="50" name="Line 29"/>
            <p:cNvSpPr>
              <a:spLocks noChangeShapeType="1"/>
            </p:cNvSpPr>
            <p:nvPr/>
          </p:nvSpPr>
          <p:spPr bwMode="auto">
            <a:xfrm flipV="1">
              <a:off x="4099810" y="3498955"/>
              <a:ext cx="466725" cy="381000"/>
            </a:xfrm>
            <a:prstGeom prst="line">
              <a:avLst/>
            </a:prstGeom>
            <a:noFill/>
            <a:ln w="12700">
              <a:solidFill>
                <a:schemeClr val="tx1"/>
              </a:solidFill>
              <a:round/>
              <a:headEnd type="none" w="sm" len="sm"/>
              <a:tailEnd type="none" w="sm" len="sm"/>
            </a:ln>
          </p:spPr>
          <p:txBody>
            <a:bodyPr wrap="none" anchor="ctr"/>
            <a:lstStyle/>
            <a:p>
              <a:endParaRPr lang="en-US">
                <a:solidFill>
                  <a:schemeClr val="tx2"/>
                </a:solidFill>
              </a:endParaRPr>
            </a:p>
          </p:txBody>
        </p:sp>
      </p:grpSp>
      <p:sp>
        <p:nvSpPr>
          <p:cNvPr id="51" name="Line 30"/>
          <p:cNvSpPr>
            <a:spLocks noChangeShapeType="1"/>
          </p:cNvSpPr>
          <p:nvPr/>
        </p:nvSpPr>
        <p:spPr bwMode="auto">
          <a:xfrm>
            <a:off x="4557010" y="3498955"/>
            <a:ext cx="533400" cy="0"/>
          </a:xfrm>
          <a:prstGeom prst="line">
            <a:avLst/>
          </a:prstGeom>
          <a:noFill/>
          <a:ln w="38100">
            <a:solidFill>
              <a:schemeClr val="tx1"/>
            </a:solidFill>
            <a:round/>
            <a:headEnd type="none" w="sm" len="sm"/>
            <a:tailEnd type="none" w="sm" len="sm"/>
          </a:ln>
        </p:spPr>
        <p:txBody>
          <a:bodyPr wrap="none" anchor="ctr"/>
          <a:lstStyle/>
          <a:p>
            <a:endParaRPr lang="en-US">
              <a:solidFill>
                <a:schemeClr val="tx2"/>
              </a:solidFill>
            </a:endParaRPr>
          </a:p>
        </p:txBody>
      </p:sp>
      <p:sp>
        <p:nvSpPr>
          <p:cNvPr id="52" name="AutoShape 31"/>
          <p:cNvSpPr>
            <a:spLocks noChangeArrowheads="1"/>
          </p:cNvSpPr>
          <p:nvPr/>
        </p:nvSpPr>
        <p:spPr bwMode="auto">
          <a:xfrm>
            <a:off x="2607560" y="3841855"/>
            <a:ext cx="1709738" cy="387350"/>
          </a:xfrm>
          <a:custGeom>
            <a:avLst/>
            <a:gdLst>
              <a:gd name="T0" fmla="*/ 2 w 21600"/>
              <a:gd name="T1" fmla="*/ 0 h 21600"/>
              <a:gd name="T2" fmla="*/ 1 w 21600"/>
              <a:gd name="T3" fmla="*/ 0 h 21600"/>
              <a:gd name="T4" fmla="*/ 0 w 21600"/>
              <a:gd name="T5" fmla="*/ 0 h 21600"/>
              <a:gd name="T6" fmla="*/ 1 w 21600"/>
              <a:gd name="T7" fmla="*/ 0 h 21600"/>
              <a:gd name="T8" fmla="*/ 0 60000 65536"/>
              <a:gd name="T9" fmla="*/ 0 60000 65536"/>
              <a:gd name="T10" fmla="*/ 0 60000 65536"/>
              <a:gd name="T11" fmla="*/ 0 60000 65536"/>
              <a:gd name="T12" fmla="*/ 4492 w 21600"/>
              <a:gd name="T13" fmla="*/ 4515 h 21600"/>
              <a:gd name="T14" fmla="*/ 17108 w 21600"/>
              <a:gd name="T15" fmla="*/ 17085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DDDDDD"/>
          </a:solidFill>
          <a:ln w="12700">
            <a:solidFill>
              <a:schemeClr val="bg2"/>
            </a:solidFill>
            <a:miter lim="800000"/>
            <a:headEnd type="none" w="sm" len="sm"/>
            <a:tailEnd type="none" w="sm" len="sm"/>
          </a:ln>
        </p:spPr>
        <p:txBody>
          <a:bodyPr wrap="none" anchor="ctr"/>
          <a:lstStyle/>
          <a:p>
            <a:endParaRPr lang="en-US">
              <a:solidFill>
                <a:schemeClr val="tx2"/>
              </a:solidFill>
            </a:endParaRPr>
          </a:p>
        </p:txBody>
      </p:sp>
      <p:sp>
        <p:nvSpPr>
          <p:cNvPr id="53" name="Text Box 32"/>
          <p:cNvSpPr txBox="1">
            <a:spLocks noChangeArrowheads="1"/>
          </p:cNvSpPr>
          <p:nvPr/>
        </p:nvSpPr>
        <p:spPr bwMode="auto">
          <a:xfrm>
            <a:off x="3033010" y="3859317"/>
            <a:ext cx="762132" cy="400110"/>
          </a:xfrm>
          <a:prstGeom prst="rect">
            <a:avLst/>
          </a:prstGeom>
          <a:noFill/>
          <a:ln w="12700">
            <a:noFill/>
            <a:miter lim="800000"/>
            <a:headEnd type="none" w="sm" len="sm"/>
            <a:tailEnd type="none" w="sm" len="sm"/>
          </a:ln>
          <a:effectLst>
            <a:outerShdw dist="17961" dir="2700000" algn="ctr" rotWithShape="0">
              <a:srgbClr val="777777"/>
            </a:outerShdw>
          </a:effectLst>
        </p:spPr>
        <p:txBody>
          <a:bodyPr wrap="none">
            <a:spAutoFit/>
          </a:bodyPr>
          <a:lstStyle/>
          <a:p>
            <a:pPr>
              <a:defRPr/>
            </a:pPr>
            <a:r>
              <a:rPr lang="en-US" sz="2000" b="1" dirty="0">
                <a:solidFill>
                  <a:schemeClr val="tx2"/>
                </a:solidFill>
              </a:rPr>
              <a:t>Resin</a:t>
            </a:r>
            <a:endParaRPr lang="en-US" sz="2800" dirty="0">
              <a:solidFill>
                <a:schemeClr val="tx2"/>
              </a:solidFill>
            </a:endParaRPr>
          </a:p>
        </p:txBody>
      </p:sp>
      <p:sp>
        <p:nvSpPr>
          <p:cNvPr id="54" name="AutoShape 33"/>
          <p:cNvSpPr>
            <a:spLocks noChangeArrowheads="1"/>
          </p:cNvSpPr>
          <p:nvPr/>
        </p:nvSpPr>
        <p:spPr bwMode="auto">
          <a:xfrm>
            <a:off x="6538210" y="3408467"/>
            <a:ext cx="2012950" cy="184150"/>
          </a:xfrm>
          <a:prstGeom prst="rightArrow">
            <a:avLst>
              <a:gd name="adj1" fmla="val 50000"/>
              <a:gd name="adj2" fmla="val 273276"/>
            </a:avLst>
          </a:prstGeom>
          <a:gradFill rotWithShape="0">
            <a:gsLst>
              <a:gs pos="0">
                <a:srgbClr val="FF8200"/>
              </a:gs>
              <a:gs pos="10001">
                <a:srgbClr val="FF0000"/>
              </a:gs>
              <a:gs pos="35001">
                <a:srgbClr val="BA0066"/>
              </a:gs>
              <a:gs pos="70000">
                <a:srgbClr val="66008F"/>
              </a:gs>
              <a:gs pos="100000">
                <a:srgbClr val="000082"/>
              </a:gs>
            </a:gsLst>
            <a:lin ang="0" scaled="1"/>
          </a:gradFill>
          <a:ln w="12700">
            <a:solidFill>
              <a:schemeClr val="accent2"/>
            </a:solidFill>
            <a:miter lim="800000"/>
            <a:headEnd type="none" w="sm" len="sm"/>
            <a:tailEnd type="none" w="sm" len="sm"/>
          </a:ln>
        </p:spPr>
        <p:txBody>
          <a:bodyPr wrap="none" anchor="ctr"/>
          <a:lstStyle/>
          <a:p>
            <a:endParaRPr lang="en-US">
              <a:solidFill>
                <a:schemeClr val="tx2"/>
              </a:solidFill>
            </a:endParaRPr>
          </a:p>
        </p:txBody>
      </p:sp>
      <p:sp>
        <p:nvSpPr>
          <p:cNvPr id="65" name="TextBox 64"/>
          <p:cNvSpPr txBox="1"/>
          <p:nvPr/>
        </p:nvSpPr>
        <p:spPr>
          <a:xfrm>
            <a:off x="1219200" y="5105400"/>
            <a:ext cx="6477000" cy="461665"/>
          </a:xfrm>
          <a:prstGeom prst="rect">
            <a:avLst/>
          </a:prstGeom>
          <a:noFill/>
        </p:spPr>
        <p:txBody>
          <a:bodyPr wrap="square" rtlCol="0">
            <a:spAutoFit/>
          </a:bodyPr>
          <a:lstStyle/>
          <a:p>
            <a:r>
              <a:rPr lang="en-US" sz="2400" dirty="0" smtClean="0">
                <a:solidFill>
                  <a:schemeClr val="tx2"/>
                </a:solidFill>
              </a:rPr>
              <a:t>Most products are manufactured with this process</a:t>
            </a:r>
            <a:endParaRPr lang="en-US" sz="2400" dirty="0">
              <a:solidFill>
                <a:schemeClr val="tx2"/>
              </a:solidFill>
            </a:endParaRPr>
          </a:p>
        </p:txBody>
      </p:sp>
      <p:sp>
        <p:nvSpPr>
          <p:cNvPr id="66" name="TextBox 65"/>
          <p:cNvSpPr txBox="1"/>
          <p:nvPr/>
        </p:nvSpPr>
        <p:spPr>
          <a:xfrm>
            <a:off x="5105400" y="2971800"/>
            <a:ext cx="1600200" cy="461665"/>
          </a:xfrm>
          <a:prstGeom prst="rect">
            <a:avLst/>
          </a:prstGeom>
          <a:noFill/>
        </p:spPr>
        <p:txBody>
          <a:bodyPr wrap="square" rtlCol="0">
            <a:spAutoFit/>
          </a:bodyPr>
          <a:lstStyle/>
          <a:p>
            <a:r>
              <a:rPr lang="en-US" sz="2400" b="1" dirty="0" smtClean="0">
                <a:solidFill>
                  <a:schemeClr val="tx2"/>
                </a:solidFill>
              </a:rPr>
              <a:t>Heated Die</a:t>
            </a:r>
            <a:endParaRPr lang="en-US" sz="2400" b="1" dirty="0">
              <a:solidFill>
                <a:schemeClr val="tx2"/>
              </a:solidFill>
            </a:endParaRPr>
          </a:p>
        </p:txBody>
      </p:sp>
      <p:sp>
        <p:nvSpPr>
          <p:cNvPr id="67" name="TextBox 66"/>
          <p:cNvSpPr txBox="1"/>
          <p:nvPr/>
        </p:nvSpPr>
        <p:spPr>
          <a:xfrm>
            <a:off x="6781800" y="2895600"/>
            <a:ext cx="1600200" cy="1200329"/>
          </a:xfrm>
          <a:prstGeom prst="rect">
            <a:avLst/>
          </a:prstGeom>
          <a:noFill/>
        </p:spPr>
        <p:txBody>
          <a:bodyPr wrap="square" rtlCol="0">
            <a:spAutoFit/>
          </a:bodyPr>
          <a:lstStyle/>
          <a:p>
            <a:pPr algn="ctr"/>
            <a:r>
              <a:rPr lang="en-US" sz="2400" b="1" dirty="0" smtClean="0">
                <a:solidFill>
                  <a:schemeClr val="tx2"/>
                </a:solidFill>
              </a:rPr>
              <a:t>Cured </a:t>
            </a:r>
          </a:p>
          <a:p>
            <a:pPr algn="ctr"/>
            <a:endParaRPr lang="en-US" sz="2400" b="1" dirty="0" smtClean="0">
              <a:solidFill>
                <a:schemeClr val="tx2"/>
              </a:solidFill>
            </a:endParaRPr>
          </a:p>
          <a:p>
            <a:pPr algn="ctr"/>
            <a:r>
              <a:rPr lang="en-US" sz="2400" b="1" dirty="0" smtClean="0">
                <a:solidFill>
                  <a:schemeClr val="tx2"/>
                </a:solidFill>
              </a:rPr>
              <a:t>Profile</a:t>
            </a:r>
            <a:endParaRPr lang="en-US" sz="2400" b="1" dirty="0">
              <a:solidFill>
                <a:schemeClr val="tx2"/>
              </a:solidFill>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2000"/>
                                        <p:tgtEl>
                                          <p:spTgt spid="7"/>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wipe(left)">
                                      <p:cBhvr>
                                        <p:cTn id="15" dur="20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54"/>
                                        </p:tgtEl>
                                        <p:attrNameLst>
                                          <p:attrName>style.visibility</p:attrName>
                                        </p:attrNameLst>
                                      </p:cBhvr>
                                      <p:to>
                                        <p:strVal val="visible"/>
                                      </p:to>
                                    </p:set>
                                    <p:anim calcmode="lin" valueType="num">
                                      <p:cBhvr additive="base">
                                        <p:cTn id="20" dur="500" fill="hold"/>
                                        <p:tgtEl>
                                          <p:spTgt spid="54"/>
                                        </p:tgtEl>
                                        <p:attrNameLst>
                                          <p:attrName>ppt_x</p:attrName>
                                        </p:attrNameLst>
                                      </p:cBhvr>
                                      <p:tavLst>
                                        <p:tav tm="0">
                                          <p:val>
                                            <p:strVal val="0-#ppt_w/2"/>
                                          </p:val>
                                        </p:tav>
                                        <p:tav tm="100000">
                                          <p:val>
                                            <p:strVal val="#ppt_x"/>
                                          </p:val>
                                        </p:tav>
                                      </p:tavLst>
                                    </p:anim>
                                    <p:anim calcmode="lin" valueType="num">
                                      <p:cBhvr additive="base">
                                        <p:cTn id="21" dur="500" fill="hold"/>
                                        <p:tgtEl>
                                          <p:spTgt spid="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Outline</a:t>
            </a:r>
            <a:endParaRPr lang="en-US" sz="4000" b="1" dirty="0"/>
          </a:p>
        </p:txBody>
      </p:sp>
      <p:sp>
        <p:nvSpPr>
          <p:cNvPr id="3" name="Content Placeholder 2"/>
          <p:cNvSpPr>
            <a:spLocks noGrp="1"/>
          </p:cNvSpPr>
          <p:nvPr>
            <p:ph sz="quarter" idx="1"/>
          </p:nvPr>
        </p:nvSpPr>
        <p:spPr/>
        <p:txBody>
          <a:bodyPr/>
          <a:lstStyle/>
          <a:p>
            <a:r>
              <a:rPr lang="en-US" dirty="0" smtClean="0"/>
              <a:t>About ACMA</a:t>
            </a:r>
          </a:p>
          <a:p>
            <a:r>
              <a:rPr lang="en-US" dirty="0" smtClean="0"/>
              <a:t>Introduction</a:t>
            </a:r>
          </a:p>
          <a:p>
            <a:r>
              <a:rPr lang="en-US" dirty="0" smtClean="0"/>
              <a:t>FRP Materials</a:t>
            </a:r>
          </a:p>
          <a:p>
            <a:r>
              <a:rPr lang="en-US" dirty="0" smtClean="0"/>
              <a:t>FRP Bars</a:t>
            </a:r>
          </a:p>
          <a:p>
            <a:r>
              <a:rPr lang="en-US" dirty="0" smtClean="0"/>
              <a:t>Standards &amp; Specifications</a:t>
            </a:r>
          </a:p>
          <a:p>
            <a:r>
              <a:rPr lang="en-US" dirty="0" smtClean="0"/>
              <a:t>Applications</a:t>
            </a:r>
          </a:p>
          <a:p>
            <a:r>
              <a:rPr lang="en-US" dirty="0" smtClean="0"/>
              <a:t>Summary</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FRP Bar Types</a:t>
            </a:r>
            <a:endParaRPr lang="en-US" sz="4000" dirty="0"/>
          </a:p>
        </p:txBody>
      </p:sp>
      <p:sp>
        <p:nvSpPr>
          <p:cNvPr id="3" name="Content Placeholder 2"/>
          <p:cNvSpPr>
            <a:spLocks noGrp="1"/>
          </p:cNvSpPr>
          <p:nvPr>
            <p:ph sz="quarter" idx="1"/>
          </p:nvPr>
        </p:nvSpPr>
        <p:spPr/>
        <p:txBody>
          <a:bodyPr>
            <a:normAutofit/>
          </a:bodyPr>
          <a:lstStyle/>
          <a:p>
            <a:pPr marL="342900" indent="-342900">
              <a:spcBef>
                <a:spcPct val="20000"/>
              </a:spcBef>
            </a:pPr>
            <a:r>
              <a:rPr lang="en-US" sz="2800" dirty="0" smtClean="0"/>
              <a:t>Materials</a:t>
            </a:r>
          </a:p>
          <a:p>
            <a:pPr marL="742950" lvl="1" indent="-285750">
              <a:spcBef>
                <a:spcPct val="20000"/>
              </a:spcBef>
            </a:pPr>
            <a:r>
              <a:rPr lang="en-US" sz="2800" dirty="0" smtClean="0"/>
              <a:t>Glass/ </a:t>
            </a:r>
            <a:r>
              <a:rPr lang="en-US" sz="2800" dirty="0" err="1" smtClean="0"/>
              <a:t>vinylester</a:t>
            </a:r>
            <a:endParaRPr lang="en-US" sz="2800" dirty="0" smtClean="0"/>
          </a:p>
          <a:p>
            <a:pPr marL="742950" lvl="1" indent="-285750">
              <a:spcBef>
                <a:spcPct val="20000"/>
              </a:spcBef>
            </a:pPr>
            <a:r>
              <a:rPr lang="en-US" sz="2800" dirty="0" smtClean="0"/>
              <a:t>Carbon/ </a:t>
            </a:r>
            <a:r>
              <a:rPr lang="en-US" sz="2800" dirty="0" err="1" smtClean="0"/>
              <a:t>vinylester</a:t>
            </a:r>
            <a:endParaRPr lang="en-US" sz="2800" dirty="0" smtClean="0"/>
          </a:p>
          <a:p>
            <a:pPr marL="742950" lvl="1" indent="-285750">
              <a:spcBef>
                <a:spcPct val="20000"/>
              </a:spcBef>
              <a:buNone/>
            </a:pPr>
            <a:endParaRPr lang="en-US" sz="2800" dirty="0" smtClean="0"/>
          </a:p>
          <a:p>
            <a:pPr marL="342900" indent="-342900">
              <a:spcBef>
                <a:spcPct val="20000"/>
              </a:spcBef>
            </a:pPr>
            <a:r>
              <a:rPr lang="en-US" sz="2800" dirty="0" smtClean="0"/>
              <a:t>Forms</a:t>
            </a:r>
          </a:p>
          <a:p>
            <a:pPr marL="742950" lvl="1" indent="-285750">
              <a:spcBef>
                <a:spcPct val="20000"/>
              </a:spcBef>
            </a:pPr>
            <a:r>
              <a:rPr lang="en-US" sz="2800" dirty="0" smtClean="0"/>
              <a:t>Solid</a:t>
            </a:r>
          </a:p>
          <a:p>
            <a:endParaRPr lang="en-US" sz="2800" dirty="0"/>
          </a:p>
        </p:txBody>
      </p:sp>
      <p:pic>
        <p:nvPicPr>
          <p:cNvPr id="4" name="Picture 1027"/>
          <p:cNvPicPr>
            <a:picLocks noChangeAspect="1" noChangeArrowheads="1"/>
          </p:cNvPicPr>
          <p:nvPr/>
        </p:nvPicPr>
        <p:blipFill>
          <a:blip r:embed="rId2" cstate="print"/>
          <a:srcRect/>
          <a:stretch>
            <a:fillRect/>
          </a:stretch>
        </p:blipFill>
        <p:spPr bwMode="auto">
          <a:xfrm>
            <a:off x="4724400" y="1600200"/>
            <a:ext cx="3656013" cy="1590675"/>
          </a:xfrm>
          <a:prstGeom prst="rect">
            <a:avLst/>
          </a:prstGeom>
          <a:noFill/>
          <a:ln w="12700" cap="sq">
            <a:noFill/>
            <a:miter lim="800000"/>
            <a:headEnd type="none" w="sm" len="sm"/>
            <a:tailEnd type="none" w="sm" len="sm"/>
          </a:ln>
        </p:spPr>
      </p:pic>
      <p:pic>
        <p:nvPicPr>
          <p:cNvPr id="6" name="Picture 1029"/>
          <p:cNvPicPr>
            <a:picLocks noChangeAspect="1" noChangeArrowheads="1"/>
          </p:cNvPicPr>
          <p:nvPr/>
        </p:nvPicPr>
        <p:blipFill>
          <a:blip r:embed="rId3" cstate="print"/>
          <a:srcRect/>
          <a:stretch>
            <a:fillRect/>
          </a:stretch>
        </p:blipFill>
        <p:spPr bwMode="auto">
          <a:xfrm>
            <a:off x="4629150" y="3810000"/>
            <a:ext cx="3752850" cy="2333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FRP bar types</a:t>
            </a:r>
            <a:endParaRPr lang="en-US" sz="4000" dirty="0"/>
          </a:p>
        </p:txBody>
      </p:sp>
      <p:sp>
        <p:nvSpPr>
          <p:cNvPr id="3" name="Content Placeholder 2"/>
          <p:cNvSpPr>
            <a:spLocks noGrp="1"/>
          </p:cNvSpPr>
          <p:nvPr>
            <p:ph sz="quarter" idx="1"/>
          </p:nvPr>
        </p:nvSpPr>
        <p:spPr>
          <a:xfrm>
            <a:off x="612648" y="1600200"/>
            <a:ext cx="3654552" cy="4495800"/>
          </a:xfrm>
        </p:spPr>
        <p:txBody>
          <a:bodyPr>
            <a:normAutofit/>
          </a:bodyPr>
          <a:lstStyle/>
          <a:p>
            <a:r>
              <a:rPr lang="en-US" dirty="0" smtClean="0"/>
              <a:t>Surface</a:t>
            </a:r>
          </a:p>
          <a:p>
            <a:pPr lvl="1">
              <a:defRPr/>
            </a:pPr>
            <a:r>
              <a:rPr lang="en-US" sz="2300" dirty="0" smtClean="0"/>
              <a:t>Ribbed (a)</a:t>
            </a:r>
          </a:p>
          <a:p>
            <a:pPr lvl="1">
              <a:defRPr/>
            </a:pPr>
            <a:r>
              <a:rPr lang="en-US" sz="2300" dirty="0" smtClean="0"/>
              <a:t>Sand Coated (b) </a:t>
            </a:r>
          </a:p>
          <a:p>
            <a:pPr lvl="1">
              <a:defRPr/>
            </a:pPr>
            <a:r>
              <a:rPr lang="en-US" sz="2300" dirty="0" smtClean="0"/>
              <a:t>Wrapped and Sand Coated (c)</a:t>
            </a:r>
          </a:p>
          <a:p>
            <a:pPr lvl="1">
              <a:defRPr/>
            </a:pPr>
            <a:r>
              <a:rPr lang="en-US" sz="2300" dirty="0" smtClean="0"/>
              <a:t>Deformed</a:t>
            </a:r>
          </a:p>
          <a:p>
            <a:pPr lvl="1">
              <a:defRPr/>
            </a:pPr>
            <a:r>
              <a:rPr lang="en-US" sz="2300" dirty="0" smtClean="0"/>
              <a:t>Helical</a:t>
            </a:r>
            <a:endParaRPr lang="en-US" sz="2300" dirty="0"/>
          </a:p>
        </p:txBody>
      </p:sp>
      <p:pic>
        <p:nvPicPr>
          <p:cNvPr id="5" name="Picture 1027"/>
          <p:cNvPicPr>
            <a:picLocks noChangeAspect="1" noChangeArrowheads="1"/>
          </p:cNvPicPr>
          <p:nvPr/>
        </p:nvPicPr>
        <p:blipFill>
          <a:blip r:embed="rId2" cstate="print"/>
          <a:srcRect/>
          <a:stretch>
            <a:fillRect/>
          </a:stretch>
        </p:blipFill>
        <p:spPr bwMode="auto">
          <a:xfrm>
            <a:off x="3962400" y="2057400"/>
            <a:ext cx="4754563" cy="2927350"/>
          </a:xfrm>
          <a:prstGeom prst="rect">
            <a:avLst/>
          </a:prstGeom>
          <a:noFill/>
          <a:ln w="9525">
            <a:noFill/>
            <a:miter lim="800000"/>
            <a:headEnd/>
            <a:tailEnd/>
          </a:ln>
        </p:spPr>
      </p:pic>
      <p:sp>
        <p:nvSpPr>
          <p:cNvPr id="6" name="Text Box 1029"/>
          <p:cNvSpPr txBox="1">
            <a:spLocks noChangeArrowheads="1"/>
          </p:cNvSpPr>
          <p:nvPr/>
        </p:nvSpPr>
        <p:spPr bwMode="auto">
          <a:xfrm>
            <a:off x="184150" y="2209800"/>
            <a:ext cx="3854450" cy="1015663"/>
          </a:xfrm>
          <a:prstGeom prst="rect">
            <a:avLst/>
          </a:prstGeom>
          <a:noFill/>
          <a:ln w="9525">
            <a:noFill/>
            <a:miter lim="800000"/>
            <a:headEnd/>
            <a:tailEnd/>
          </a:ln>
          <a:effectLst/>
        </p:spPr>
        <p:txBody>
          <a:bodyPr>
            <a:spAutoFit/>
          </a:bodyPr>
          <a:lstStyle/>
          <a:p>
            <a:pPr lvl="2">
              <a:defRPr/>
            </a:pPr>
            <a:endParaRPr lang="en-US" sz="2000" i="0" dirty="0">
              <a:solidFill>
                <a:schemeClr val="folHlink"/>
              </a:solidFill>
            </a:endParaRPr>
          </a:p>
          <a:p>
            <a:pPr lvl="2">
              <a:defRPr/>
            </a:pPr>
            <a:endParaRPr lang="en-US" sz="2000" i="0" dirty="0">
              <a:solidFill>
                <a:schemeClr val="folHlink"/>
              </a:solidFill>
            </a:endParaRPr>
          </a:p>
          <a:p>
            <a:pPr>
              <a:defRPr/>
            </a:pPr>
            <a:endParaRPr lang="en-US" sz="2000" i="0" dirty="0">
              <a:solidFill>
                <a:schemeClr val="folHlink"/>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Innovation – hollow bar - coming soon</a:t>
            </a:r>
            <a:endParaRPr lang="en-US" dirty="0"/>
          </a:p>
        </p:txBody>
      </p:sp>
      <p:sp>
        <p:nvSpPr>
          <p:cNvPr id="3" name="Content Placeholder 2"/>
          <p:cNvSpPr>
            <a:spLocks noGrp="1"/>
          </p:cNvSpPr>
          <p:nvPr>
            <p:ph sz="quarter" idx="1"/>
          </p:nvPr>
        </p:nvSpPr>
        <p:spPr/>
        <p:txBody>
          <a:bodyPr/>
          <a:lstStyle/>
          <a:p>
            <a:endParaRPr lang="en-US"/>
          </a:p>
        </p:txBody>
      </p:sp>
      <p:pic>
        <p:nvPicPr>
          <p:cNvPr id="54274" name="Picture 2" descr="G:\Presentation - CDCC 2011\CRT pics\CRT Rebar Cross.jpg"/>
          <p:cNvPicPr>
            <a:picLocks noChangeAspect="1" noChangeArrowheads="1"/>
          </p:cNvPicPr>
          <p:nvPr/>
        </p:nvPicPr>
        <p:blipFill>
          <a:blip r:embed="rId2" cstate="print"/>
          <a:srcRect/>
          <a:stretch>
            <a:fillRect/>
          </a:stretch>
        </p:blipFill>
        <p:spPr bwMode="auto">
          <a:xfrm>
            <a:off x="609600" y="1676400"/>
            <a:ext cx="8141818" cy="4220870"/>
          </a:xfrm>
          <a:prstGeom prst="rect">
            <a:avLst/>
          </a:prstGeom>
          <a:noFill/>
        </p:spPr>
      </p:pic>
      <p:sp>
        <p:nvSpPr>
          <p:cNvPr id="5" name="TextBox 4"/>
          <p:cNvSpPr txBox="1"/>
          <p:nvPr/>
        </p:nvSpPr>
        <p:spPr>
          <a:xfrm>
            <a:off x="2286000" y="6324600"/>
            <a:ext cx="5867400" cy="369332"/>
          </a:xfrm>
          <a:prstGeom prst="rect">
            <a:avLst/>
          </a:prstGeom>
          <a:noFill/>
        </p:spPr>
        <p:txBody>
          <a:bodyPr wrap="square" rtlCol="0">
            <a:spAutoFit/>
          </a:bodyPr>
          <a:lstStyle/>
          <a:p>
            <a:r>
              <a:rPr lang="en-US" dirty="0" smtClean="0"/>
              <a:t>Courtesy of Composite Rebar Technologies, Inc.</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Bar Sizes</a:t>
            </a:r>
            <a:endParaRPr lang="en-US" sz="4000" dirty="0"/>
          </a:p>
        </p:txBody>
      </p:sp>
      <p:graphicFrame>
        <p:nvGraphicFramePr>
          <p:cNvPr id="3" name="Group 801"/>
          <p:cNvGraphicFramePr>
            <a:graphicFrameLocks noGrp="1"/>
          </p:cNvGraphicFramePr>
          <p:nvPr/>
        </p:nvGraphicFramePr>
        <p:xfrm>
          <a:off x="1981199" y="1696720"/>
          <a:ext cx="4800601" cy="4551680"/>
        </p:xfrm>
        <a:graphic>
          <a:graphicData uri="http://schemas.openxmlformats.org/drawingml/2006/table">
            <a:tbl>
              <a:tblPr/>
              <a:tblGrid>
                <a:gridCol w="1309255"/>
                <a:gridCol w="785553"/>
                <a:gridCol w="261851"/>
                <a:gridCol w="1134687"/>
                <a:gridCol w="1309255"/>
              </a:tblGrid>
              <a:tr h="259080">
                <a:tc gridSpan="2">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30000" dirty="0" smtClean="0">
                          <a:ln>
                            <a:noFill/>
                          </a:ln>
                          <a:solidFill>
                            <a:schemeClr val="tx1"/>
                          </a:solidFill>
                          <a:effectLst/>
                          <a:latin typeface="+mn-lt"/>
                        </a:rPr>
                        <a:t>Bar Size</a:t>
                      </a:r>
                    </a:p>
                  </a:txBody>
                  <a:tcPr anchor="ctr" horzOverflow="overflow">
                    <a:lnL cap="flat">
                      <a:noFill/>
                    </a:lnL>
                    <a:lnR>
                      <a:noFill/>
                    </a:lnR>
                    <a:lnT cap="flat">
                      <a:noFill/>
                    </a:lnT>
                    <a:lnB>
                      <a:noFill/>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800" b="1" i="0" u="none" strike="noStrike" cap="none" normalizeH="0" baseline="30000" smtClean="0">
                        <a:ln>
                          <a:noFill/>
                        </a:ln>
                        <a:solidFill>
                          <a:schemeClr val="tx1"/>
                        </a:solidFill>
                        <a:effectLst/>
                        <a:latin typeface="+mn-lt"/>
                      </a:endParaRPr>
                    </a:p>
                  </a:txBody>
                  <a:tcPr anchor="ctr" horzOverflow="overflow">
                    <a:lnL>
                      <a:noFill/>
                    </a:lnL>
                    <a:lnR>
                      <a:noFill/>
                    </a:lnR>
                    <a:lnT cap="flat">
                      <a:noFill/>
                    </a:lnT>
                    <a:lnB>
                      <a:noFill/>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30000" smtClean="0">
                          <a:ln>
                            <a:noFill/>
                          </a:ln>
                          <a:solidFill>
                            <a:schemeClr val="tx1"/>
                          </a:solidFill>
                          <a:effectLst/>
                          <a:latin typeface="+mn-lt"/>
                        </a:rPr>
                        <a:t>Nominal Diameter</a:t>
                      </a:r>
                      <a:endParaRPr kumimoji="0" lang="en-US" sz="2800" b="1" i="0" u="none" strike="noStrike" cap="none" normalizeH="0" baseline="30000" smtClean="0">
                        <a:ln>
                          <a:noFill/>
                        </a:ln>
                        <a:solidFill>
                          <a:schemeClr val="tx1"/>
                        </a:solidFill>
                        <a:effectLst/>
                        <a:latin typeface="+mn-lt"/>
                      </a:endParaRPr>
                    </a:p>
                  </a:txBody>
                  <a:tcPr anchor="ctr" horzOverflow="overflow">
                    <a:lnL>
                      <a:noFill/>
                    </a:lnL>
                    <a:lnR cap="flat">
                      <a:noFill/>
                    </a:lnR>
                    <a:lnT cap="flat">
                      <a:noFill/>
                    </a:lnT>
                    <a:lnB>
                      <a:noFill/>
                    </a:lnB>
                    <a:lnTlToBr>
                      <a:noFill/>
                    </a:lnTlToBr>
                    <a:lnBlToTr>
                      <a:noFill/>
                    </a:lnBlToTr>
                    <a:noFill/>
                  </a:tcPr>
                </a:tc>
                <a:tc hMerge="1">
                  <a:txBody>
                    <a:bodyPr/>
                    <a:lstStyle/>
                    <a:p>
                      <a:endParaRPr lang="en-US"/>
                    </a:p>
                  </a:txBody>
                  <a:tcPr/>
                </a:tc>
              </a:tr>
              <a:tr h="2492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1" u="none" strike="noStrike" cap="none" normalizeH="0" baseline="30000" dirty="0" smtClean="0">
                          <a:ln>
                            <a:noFill/>
                          </a:ln>
                          <a:solidFill>
                            <a:schemeClr val="tx1"/>
                          </a:solidFill>
                          <a:effectLst/>
                          <a:latin typeface="+mn-lt"/>
                        </a:rPr>
                        <a:t>Imperial</a:t>
                      </a:r>
                      <a:endParaRPr kumimoji="0" lang="en-US" sz="2800" b="1" i="0" u="none" strike="noStrike" cap="none" normalizeH="0" baseline="30000" dirty="0" smtClean="0">
                        <a:ln>
                          <a:noFill/>
                        </a:ln>
                        <a:solidFill>
                          <a:schemeClr val="tx1"/>
                        </a:solidFill>
                        <a:effectLst/>
                        <a:latin typeface="+mn-lt"/>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1" u="none" strike="noStrike" cap="none" normalizeH="0" baseline="30000" dirty="0" smtClean="0">
                          <a:ln>
                            <a:noFill/>
                          </a:ln>
                          <a:solidFill>
                            <a:schemeClr val="tx1"/>
                          </a:solidFill>
                          <a:effectLst/>
                          <a:latin typeface="+mn-lt"/>
                        </a:rPr>
                        <a:t>Metric</a:t>
                      </a:r>
                      <a:endParaRPr kumimoji="0" lang="en-US" sz="2800" b="1" i="0" u="none" strike="noStrike" cap="none" normalizeH="0" baseline="30000" dirty="0" smtClean="0">
                        <a:ln>
                          <a:noFill/>
                        </a:ln>
                        <a:solidFill>
                          <a:schemeClr val="tx1"/>
                        </a:solidFill>
                        <a:effectLst/>
                        <a:latin typeface="+mn-lt"/>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1" i="0" u="none" strike="noStrike" cap="none" normalizeH="0" baseline="30000" smtClean="0">
                        <a:ln>
                          <a:noFill/>
                        </a:ln>
                        <a:solidFill>
                          <a:schemeClr val="tx1"/>
                        </a:solidFill>
                        <a:effectLst/>
                        <a:latin typeface="+mn-lt"/>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1" u="none" strike="noStrike" cap="none" normalizeH="0" baseline="30000" smtClean="0">
                          <a:ln>
                            <a:noFill/>
                          </a:ln>
                          <a:solidFill>
                            <a:schemeClr val="tx1"/>
                          </a:solidFill>
                          <a:effectLst/>
                          <a:latin typeface="+mn-lt"/>
                        </a:rPr>
                        <a:t>Imperial</a:t>
                      </a:r>
                      <a:endParaRPr kumimoji="0" lang="en-US" sz="2800" b="1" i="0" u="none" strike="noStrike" cap="none" normalizeH="0" baseline="30000" smtClean="0">
                        <a:ln>
                          <a:noFill/>
                        </a:ln>
                        <a:solidFill>
                          <a:schemeClr val="tx1"/>
                        </a:solidFill>
                        <a:effectLst/>
                        <a:latin typeface="+mn-lt"/>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1" u="none" strike="noStrike" cap="none" normalizeH="0" baseline="30000" smtClean="0">
                          <a:ln>
                            <a:noFill/>
                          </a:ln>
                          <a:solidFill>
                            <a:schemeClr val="tx1"/>
                          </a:solidFill>
                          <a:effectLst/>
                          <a:latin typeface="+mn-lt"/>
                        </a:rPr>
                        <a:t>Metric</a:t>
                      </a:r>
                      <a:endParaRPr kumimoji="0" lang="en-US" sz="2800" b="1" i="0" u="none" strike="noStrike" cap="none" normalizeH="0" baseline="30000" smtClean="0">
                        <a:ln>
                          <a:noFill/>
                        </a:ln>
                        <a:solidFill>
                          <a:schemeClr val="tx1"/>
                        </a:solidFill>
                        <a:effectLst/>
                        <a:latin typeface="+mn-lt"/>
                      </a:endParaRPr>
                    </a:p>
                  </a:txBody>
                  <a:tcPr anchor="ctr" horzOverflow="overflow">
                    <a:lnL>
                      <a:noFill/>
                    </a:lnL>
                    <a:lnR cap="flat">
                      <a:noFill/>
                    </a:lnR>
                    <a:lnT>
                      <a:noFill/>
                    </a:lnT>
                    <a:lnB>
                      <a:noFill/>
                    </a:lnB>
                    <a:lnTlToBr>
                      <a:noFill/>
                    </a:lnTlToBr>
                    <a:lnBlToTr>
                      <a:noFill/>
                    </a:lnBlToTr>
                    <a:noFill/>
                  </a:tcPr>
                </a:tc>
              </a:tr>
              <a:tr h="3286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30000" smtClean="0">
                          <a:ln>
                            <a:noFill/>
                          </a:ln>
                          <a:solidFill>
                            <a:schemeClr val="tx1"/>
                          </a:solidFill>
                          <a:effectLst/>
                          <a:latin typeface="+mn-lt"/>
                        </a:rPr>
                        <a:t>Inches</a:t>
                      </a:r>
                      <a:endParaRPr kumimoji="0" lang="en-US" sz="2800" b="1" i="0" u="none" strike="noStrike" cap="none" normalizeH="0" baseline="30000" smtClean="0">
                        <a:ln>
                          <a:noFill/>
                        </a:ln>
                        <a:solidFill>
                          <a:schemeClr val="tx1"/>
                        </a:solidFill>
                        <a:effectLst/>
                        <a:latin typeface="+mn-lt"/>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30000" dirty="0" smtClean="0">
                          <a:ln>
                            <a:noFill/>
                          </a:ln>
                          <a:solidFill>
                            <a:schemeClr val="tx1"/>
                          </a:solidFill>
                          <a:effectLst/>
                          <a:latin typeface="+mn-lt"/>
                        </a:rPr>
                        <a:t>mm</a:t>
                      </a:r>
                      <a:endParaRPr kumimoji="0" lang="en-US" sz="2800" b="1" i="0" u="none" strike="noStrike" cap="none" normalizeH="0" baseline="30000" dirty="0" smtClean="0">
                        <a:ln>
                          <a:noFill/>
                        </a:ln>
                        <a:solidFill>
                          <a:schemeClr val="tx1"/>
                        </a:solidFill>
                        <a:effectLst/>
                        <a:latin typeface="+mn-lt"/>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1" i="0" u="none" strike="noStrike" cap="none" normalizeH="0" baseline="30000" dirty="0" smtClean="0">
                        <a:ln>
                          <a:noFill/>
                        </a:ln>
                        <a:solidFill>
                          <a:schemeClr val="tx1"/>
                        </a:solidFill>
                        <a:effectLst/>
                        <a:latin typeface="+mn-lt"/>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30000" smtClean="0">
                          <a:ln>
                            <a:noFill/>
                          </a:ln>
                          <a:solidFill>
                            <a:schemeClr val="tx1"/>
                          </a:solidFill>
                          <a:effectLst/>
                          <a:latin typeface="+mn-lt"/>
                        </a:rPr>
                        <a:t>inches</a:t>
                      </a:r>
                      <a:endParaRPr kumimoji="0" lang="en-US" sz="2800" b="1" i="0" u="none" strike="noStrike" cap="none" normalizeH="0" baseline="30000" smtClean="0">
                        <a:ln>
                          <a:noFill/>
                        </a:ln>
                        <a:solidFill>
                          <a:schemeClr val="tx1"/>
                        </a:solidFill>
                        <a:effectLst/>
                        <a:latin typeface="+mn-lt"/>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30000" smtClean="0">
                          <a:ln>
                            <a:noFill/>
                          </a:ln>
                          <a:solidFill>
                            <a:schemeClr val="tx1"/>
                          </a:solidFill>
                          <a:effectLst/>
                          <a:latin typeface="+mn-lt"/>
                        </a:rPr>
                        <a:t>mm</a:t>
                      </a:r>
                      <a:endParaRPr kumimoji="0" lang="en-US" sz="2800" b="1" i="0" u="none" strike="noStrike" cap="none" normalizeH="0" baseline="30000" smtClean="0">
                        <a:ln>
                          <a:noFill/>
                        </a:ln>
                        <a:solidFill>
                          <a:schemeClr val="tx1"/>
                        </a:solidFill>
                        <a:effectLst/>
                        <a:latin typeface="+mn-lt"/>
                      </a:endParaRPr>
                    </a:p>
                  </a:txBody>
                  <a:tcPr anchor="ctr" horzOverflow="overflow">
                    <a:lnL>
                      <a:noFill/>
                    </a:lnL>
                    <a:lnR cap="flat">
                      <a:noFill/>
                    </a:lnR>
                    <a:lnT>
                      <a:noFill/>
                    </a:lnT>
                    <a:lnB>
                      <a:noFill/>
                    </a:lnB>
                    <a:lnTlToBr>
                      <a:noFill/>
                    </a:lnTlToBr>
                    <a:lnBlToTr>
                      <a:noFill/>
                    </a:lnBlToTr>
                    <a:noFill/>
                  </a:tcPr>
                </a:tc>
              </a:tr>
              <a:tr h="2651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30000" smtClean="0">
                          <a:ln>
                            <a:noFill/>
                          </a:ln>
                          <a:solidFill>
                            <a:schemeClr val="tx1"/>
                          </a:solidFill>
                          <a:effectLst/>
                          <a:latin typeface="+mn-lt"/>
                        </a:rPr>
                        <a:t>#2</a:t>
                      </a:r>
                      <a:endParaRPr kumimoji="0" lang="en-US" sz="2800" b="1" i="0" u="none" strike="noStrike" cap="none" normalizeH="0" baseline="30000" smtClean="0">
                        <a:ln>
                          <a:noFill/>
                        </a:ln>
                        <a:solidFill>
                          <a:schemeClr val="tx1"/>
                        </a:solidFill>
                        <a:effectLst/>
                        <a:latin typeface="+mn-lt"/>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30000" dirty="0" smtClean="0">
                          <a:ln>
                            <a:noFill/>
                          </a:ln>
                          <a:solidFill>
                            <a:schemeClr val="tx1"/>
                          </a:solidFill>
                          <a:effectLst/>
                          <a:latin typeface="+mn-lt"/>
                        </a:rPr>
                        <a:t>6</a:t>
                      </a:r>
                      <a:endParaRPr kumimoji="0" lang="en-US" sz="2800" b="1" i="0" u="none" strike="noStrike" cap="none" normalizeH="0" baseline="30000" dirty="0" smtClean="0">
                        <a:ln>
                          <a:noFill/>
                        </a:ln>
                        <a:solidFill>
                          <a:schemeClr val="tx1"/>
                        </a:solidFill>
                        <a:effectLst/>
                        <a:latin typeface="+mn-lt"/>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1" i="0" u="none" strike="noStrike" cap="none" normalizeH="0" baseline="30000" dirty="0" smtClean="0">
                        <a:ln>
                          <a:noFill/>
                        </a:ln>
                        <a:solidFill>
                          <a:schemeClr val="tx1"/>
                        </a:solidFill>
                        <a:effectLst/>
                        <a:latin typeface="+mn-lt"/>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30000" dirty="0" smtClean="0">
                          <a:ln>
                            <a:noFill/>
                          </a:ln>
                          <a:solidFill>
                            <a:schemeClr val="tx1"/>
                          </a:solidFill>
                          <a:effectLst/>
                          <a:latin typeface="+mn-lt"/>
                        </a:rPr>
                        <a:t>0.25</a:t>
                      </a:r>
                      <a:endParaRPr kumimoji="0" lang="en-US" sz="2800" b="1" i="0" u="none" strike="noStrike" cap="none" normalizeH="0" baseline="30000" dirty="0" smtClean="0">
                        <a:ln>
                          <a:noFill/>
                        </a:ln>
                        <a:solidFill>
                          <a:schemeClr val="tx1"/>
                        </a:solidFill>
                        <a:effectLst/>
                        <a:latin typeface="+mn-lt"/>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30000" smtClean="0">
                          <a:ln>
                            <a:noFill/>
                          </a:ln>
                          <a:solidFill>
                            <a:schemeClr val="tx1"/>
                          </a:solidFill>
                          <a:effectLst/>
                          <a:latin typeface="+mn-lt"/>
                        </a:rPr>
                        <a:t>6.35</a:t>
                      </a:r>
                      <a:endParaRPr kumimoji="0" lang="en-US" sz="2800" b="1" i="0" u="none" strike="noStrike" cap="none" normalizeH="0" baseline="30000" smtClean="0">
                        <a:ln>
                          <a:noFill/>
                        </a:ln>
                        <a:solidFill>
                          <a:schemeClr val="tx1"/>
                        </a:solidFill>
                        <a:effectLst/>
                        <a:latin typeface="+mn-lt"/>
                      </a:endParaRPr>
                    </a:p>
                  </a:txBody>
                  <a:tcPr anchor="ctr" horzOverflow="overflow">
                    <a:lnL>
                      <a:noFill/>
                    </a:lnL>
                    <a:lnR cap="flat">
                      <a:noFill/>
                    </a:lnR>
                    <a:lnT>
                      <a:noFill/>
                    </a:lnT>
                    <a:lnB>
                      <a:noFill/>
                    </a:lnB>
                    <a:lnTlToBr>
                      <a:noFill/>
                    </a:lnTlToBr>
                    <a:lnBlToTr>
                      <a:noFill/>
                    </a:lnBlToTr>
                    <a:noFill/>
                  </a:tcPr>
                </a:tc>
              </a:tr>
              <a:tr h="2651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30000" smtClean="0">
                          <a:ln>
                            <a:noFill/>
                          </a:ln>
                          <a:solidFill>
                            <a:schemeClr val="tx1"/>
                          </a:solidFill>
                          <a:effectLst/>
                          <a:latin typeface="+mn-lt"/>
                        </a:rPr>
                        <a:t>#3</a:t>
                      </a:r>
                      <a:endParaRPr kumimoji="0" lang="en-US" sz="2800" b="1" i="0" u="none" strike="noStrike" cap="none" normalizeH="0" baseline="30000" smtClean="0">
                        <a:ln>
                          <a:noFill/>
                        </a:ln>
                        <a:solidFill>
                          <a:schemeClr val="tx1"/>
                        </a:solidFill>
                        <a:effectLst/>
                        <a:latin typeface="+mn-lt"/>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30000" dirty="0" smtClean="0">
                          <a:ln>
                            <a:noFill/>
                          </a:ln>
                          <a:solidFill>
                            <a:schemeClr val="tx1"/>
                          </a:solidFill>
                          <a:effectLst/>
                          <a:latin typeface="+mn-lt"/>
                        </a:rPr>
                        <a:t>10</a:t>
                      </a:r>
                      <a:endParaRPr kumimoji="0" lang="en-US" sz="2800" b="1" i="0" u="none" strike="noStrike" cap="none" normalizeH="0" baseline="30000" dirty="0" smtClean="0">
                        <a:ln>
                          <a:noFill/>
                        </a:ln>
                        <a:solidFill>
                          <a:schemeClr val="tx1"/>
                        </a:solidFill>
                        <a:effectLst/>
                        <a:latin typeface="+mn-lt"/>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1" i="0" u="none" strike="noStrike" cap="none" normalizeH="0" baseline="30000" dirty="0" smtClean="0">
                        <a:ln>
                          <a:noFill/>
                        </a:ln>
                        <a:solidFill>
                          <a:schemeClr val="tx1"/>
                        </a:solidFill>
                        <a:effectLst/>
                        <a:latin typeface="+mn-lt"/>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30000" dirty="0" smtClean="0">
                          <a:ln>
                            <a:noFill/>
                          </a:ln>
                          <a:solidFill>
                            <a:schemeClr val="tx1"/>
                          </a:solidFill>
                          <a:effectLst/>
                          <a:latin typeface="+mn-lt"/>
                        </a:rPr>
                        <a:t>0.375</a:t>
                      </a:r>
                      <a:endParaRPr kumimoji="0" lang="en-US" sz="2800" b="1" i="0" u="none" strike="noStrike" cap="none" normalizeH="0" baseline="30000" dirty="0" smtClean="0">
                        <a:ln>
                          <a:noFill/>
                        </a:ln>
                        <a:solidFill>
                          <a:schemeClr val="tx1"/>
                        </a:solidFill>
                        <a:effectLst/>
                        <a:latin typeface="+mn-lt"/>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30000" smtClean="0">
                          <a:ln>
                            <a:noFill/>
                          </a:ln>
                          <a:solidFill>
                            <a:schemeClr val="tx1"/>
                          </a:solidFill>
                          <a:effectLst/>
                          <a:latin typeface="+mn-lt"/>
                        </a:rPr>
                        <a:t>9.53</a:t>
                      </a:r>
                      <a:endParaRPr kumimoji="0" lang="en-US" sz="2800" b="1" i="0" u="none" strike="noStrike" cap="none" normalizeH="0" baseline="30000" smtClean="0">
                        <a:ln>
                          <a:noFill/>
                        </a:ln>
                        <a:solidFill>
                          <a:schemeClr val="tx1"/>
                        </a:solidFill>
                        <a:effectLst/>
                        <a:latin typeface="+mn-lt"/>
                      </a:endParaRPr>
                    </a:p>
                  </a:txBody>
                  <a:tcPr anchor="ctr" horzOverflow="overflow">
                    <a:lnL>
                      <a:noFill/>
                    </a:lnL>
                    <a:lnR cap="flat">
                      <a:noFill/>
                    </a:lnR>
                    <a:lnT>
                      <a:noFill/>
                    </a:lnT>
                    <a:lnB>
                      <a:noFill/>
                    </a:lnB>
                    <a:lnTlToBr>
                      <a:noFill/>
                    </a:lnTlToBr>
                    <a:lnBlToTr>
                      <a:noFill/>
                    </a:lnBlToTr>
                    <a:noFill/>
                  </a:tcPr>
                </a:tc>
              </a:tr>
              <a:tr h="2651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30000" smtClean="0">
                          <a:ln>
                            <a:noFill/>
                          </a:ln>
                          <a:solidFill>
                            <a:schemeClr val="tx1"/>
                          </a:solidFill>
                          <a:effectLst/>
                          <a:latin typeface="+mn-lt"/>
                        </a:rPr>
                        <a:t>#4</a:t>
                      </a:r>
                      <a:endParaRPr kumimoji="0" lang="en-US" sz="2800" b="1" i="0" u="none" strike="noStrike" cap="none" normalizeH="0" baseline="30000" smtClean="0">
                        <a:ln>
                          <a:noFill/>
                        </a:ln>
                        <a:solidFill>
                          <a:schemeClr val="tx1"/>
                        </a:solidFill>
                        <a:effectLst/>
                        <a:latin typeface="+mn-lt"/>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30000" smtClean="0">
                          <a:ln>
                            <a:noFill/>
                          </a:ln>
                          <a:solidFill>
                            <a:schemeClr val="tx1"/>
                          </a:solidFill>
                          <a:effectLst/>
                          <a:latin typeface="+mn-lt"/>
                        </a:rPr>
                        <a:t>13</a:t>
                      </a:r>
                      <a:endParaRPr kumimoji="0" lang="en-US" sz="2800" b="1" i="0" u="none" strike="noStrike" cap="none" normalizeH="0" baseline="30000" smtClean="0">
                        <a:ln>
                          <a:noFill/>
                        </a:ln>
                        <a:solidFill>
                          <a:schemeClr val="tx1"/>
                        </a:solidFill>
                        <a:effectLst/>
                        <a:latin typeface="+mn-lt"/>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1" i="0" u="none" strike="noStrike" cap="none" normalizeH="0" baseline="30000" dirty="0" smtClean="0">
                        <a:ln>
                          <a:noFill/>
                        </a:ln>
                        <a:solidFill>
                          <a:schemeClr val="tx1"/>
                        </a:solidFill>
                        <a:effectLst/>
                        <a:latin typeface="+mn-lt"/>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30000" dirty="0" smtClean="0">
                          <a:ln>
                            <a:noFill/>
                          </a:ln>
                          <a:solidFill>
                            <a:schemeClr val="tx1"/>
                          </a:solidFill>
                          <a:effectLst/>
                          <a:latin typeface="+mn-lt"/>
                        </a:rPr>
                        <a:t>0.4</a:t>
                      </a:r>
                      <a:endParaRPr kumimoji="0" lang="en-US" sz="2800" b="1" i="0" u="none" strike="noStrike" cap="none" normalizeH="0" baseline="30000" dirty="0" smtClean="0">
                        <a:ln>
                          <a:noFill/>
                        </a:ln>
                        <a:solidFill>
                          <a:schemeClr val="tx1"/>
                        </a:solidFill>
                        <a:effectLst/>
                        <a:latin typeface="+mn-lt"/>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30000" dirty="0" smtClean="0">
                          <a:ln>
                            <a:noFill/>
                          </a:ln>
                          <a:solidFill>
                            <a:schemeClr val="tx1"/>
                          </a:solidFill>
                          <a:effectLst/>
                          <a:latin typeface="+mn-lt"/>
                        </a:rPr>
                        <a:t>12.7</a:t>
                      </a:r>
                      <a:endParaRPr kumimoji="0" lang="en-US" sz="2800" b="1" i="0" u="none" strike="noStrike" cap="none" normalizeH="0" baseline="30000" dirty="0" smtClean="0">
                        <a:ln>
                          <a:noFill/>
                        </a:ln>
                        <a:solidFill>
                          <a:schemeClr val="tx1"/>
                        </a:solidFill>
                        <a:effectLst/>
                        <a:latin typeface="+mn-lt"/>
                      </a:endParaRPr>
                    </a:p>
                  </a:txBody>
                  <a:tcPr anchor="ctr" horzOverflow="overflow">
                    <a:lnL>
                      <a:noFill/>
                    </a:lnL>
                    <a:lnR cap="flat">
                      <a:noFill/>
                    </a:lnR>
                    <a:lnT>
                      <a:noFill/>
                    </a:lnT>
                    <a:lnB>
                      <a:noFill/>
                    </a:lnB>
                    <a:lnTlToBr>
                      <a:noFill/>
                    </a:lnTlToBr>
                    <a:lnBlToTr>
                      <a:noFill/>
                    </a:lnBlToTr>
                    <a:noFill/>
                  </a:tcPr>
                </a:tc>
              </a:tr>
              <a:tr h="2651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30000" smtClean="0">
                          <a:ln>
                            <a:noFill/>
                          </a:ln>
                          <a:solidFill>
                            <a:schemeClr val="tx1"/>
                          </a:solidFill>
                          <a:effectLst/>
                          <a:latin typeface="+mn-lt"/>
                        </a:rPr>
                        <a:t>#5</a:t>
                      </a:r>
                      <a:endParaRPr kumimoji="0" lang="en-US" sz="2800" b="1" i="0" u="none" strike="noStrike" cap="none" normalizeH="0" baseline="30000" smtClean="0">
                        <a:ln>
                          <a:noFill/>
                        </a:ln>
                        <a:solidFill>
                          <a:schemeClr val="tx1"/>
                        </a:solidFill>
                        <a:effectLst/>
                        <a:latin typeface="+mn-lt"/>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30000" smtClean="0">
                          <a:ln>
                            <a:noFill/>
                          </a:ln>
                          <a:solidFill>
                            <a:schemeClr val="tx1"/>
                          </a:solidFill>
                          <a:effectLst/>
                          <a:latin typeface="+mn-lt"/>
                        </a:rPr>
                        <a:t>16</a:t>
                      </a:r>
                      <a:endParaRPr kumimoji="0" lang="en-US" sz="2800" b="1" i="0" u="none" strike="noStrike" cap="none" normalizeH="0" baseline="30000" smtClean="0">
                        <a:ln>
                          <a:noFill/>
                        </a:ln>
                        <a:solidFill>
                          <a:schemeClr val="tx1"/>
                        </a:solidFill>
                        <a:effectLst/>
                        <a:latin typeface="+mn-lt"/>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1" i="0" u="none" strike="noStrike" cap="none" normalizeH="0" baseline="30000" smtClean="0">
                        <a:ln>
                          <a:noFill/>
                        </a:ln>
                        <a:solidFill>
                          <a:schemeClr val="tx1"/>
                        </a:solidFill>
                        <a:effectLst/>
                        <a:latin typeface="+mn-lt"/>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30000" dirty="0" smtClean="0">
                          <a:ln>
                            <a:noFill/>
                          </a:ln>
                          <a:solidFill>
                            <a:schemeClr val="tx1"/>
                          </a:solidFill>
                          <a:effectLst/>
                          <a:latin typeface="+mn-lt"/>
                        </a:rPr>
                        <a:t>0.625</a:t>
                      </a:r>
                      <a:endParaRPr kumimoji="0" lang="en-US" sz="2800" b="1" i="0" u="none" strike="noStrike" cap="none" normalizeH="0" baseline="30000" dirty="0" smtClean="0">
                        <a:ln>
                          <a:noFill/>
                        </a:ln>
                        <a:solidFill>
                          <a:schemeClr val="tx1"/>
                        </a:solidFill>
                        <a:effectLst/>
                        <a:latin typeface="+mn-lt"/>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30000" dirty="0" smtClean="0">
                          <a:ln>
                            <a:noFill/>
                          </a:ln>
                          <a:solidFill>
                            <a:schemeClr val="tx1"/>
                          </a:solidFill>
                          <a:effectLst/>
                          <a:latin typeface="+mn-lt"/>
                        </a:rPr>
                        <a:t>15.88</a:t>
                      </a:r>
                      <a:endParaRPr kumimoji="0" lang="en-US" sz="2800" b="1" i="0" u="none" strike="noStrike" cap="none" normalizeH="0" baseline="30000" dirty="0" smtClean="0">
                        <a:ln>
                          <a:noFill/>
                        </a:ln>
                        <a:solidFill>
                          <a:schemeClr val="tx1"/>
                        </a:solidFill>
                        <a:effectLst/>
                        <a:latin typeface="+mn-lt"/>
                      </a:endParaRPr>
                    </a:p>
                  </a:txBody>
                  <a:tcPr anchor="ctr" horzOverflow="overflow">
                    <a:lnL>
                      <a:noFill/>
                    </a:lnL>
                    <a:lnR cap="flat">
                      <a:noFill/>
                    </a:lnR>
                    <a:lnT>
                      <a:noFill/>
                    </a:lnT>
                    <a:lnB>
                      <a:noFill/>
                    </a:lnB>
                    <a:lnTlToBr>
                      <a:noFill/>
                    </a:lnTlToBr>
                    <a:lnBlToTr>
                      <a:noFill/>
                    </a:lnBlToTr>
                    <a:noFill/>
                  </a:tcPr>
                </a:tc>
              </a:tr>
              <a:tr h="2651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30000" smtClean="0">
                          <a:ln>
                            <a:noFill/>
                          </a:ln>
                          <a:solidFill>
                            <a:schemeClr val="tx1"/>
                          </a:solidFill>
                          <a:effectLst/>
                          <a:latin typeface="+mn-lt"/>
                        </a:rPr>
                        <a:t>#6</a:t>
                      </a:r>
                      <a:endParaRPr kumimoji="0" lang="en-US" sz="2800" b="1" i="0" u="none" strike="noStrike" cap="none" normalizeH="0" baseline="30000" smtClean="0">
                        <a:ln>
                          <a:noFill/>
                        </a:ln>
                        <a:solidFill>
                          <a:schemeClr val="tx1"/>
                        </a:solidFill>
                        <a:effectLst/>
                        <a:latin typeface="+mn-lt"/>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30000" smtClean="0">
                          <a:ln>
                            <a:noFill/>
                          </a:ln>
                          <a:solidFill>
                            <a:schemeClr val="tx1"/>
                          </a:solidFill>
                          <a:effectLst/>
                          <a:latin typeface="+mn-lt"/>
                        </a:rPr>
                        <a:t>19</a:t>
                      </a:r>
                      <a:endParaRPr kumimoji="0" lang="en-US" sz="2800" b="1" i="0" u="none" strike="noStrike" cap="none" normalizeH="0" baseline="30000" smtClean="0">
                        <a:ln>
                          <a:noFill/>
                        </a:ln>
                        <a:solidFill>
                          <a:schemeClr val="tx1"/>
                        </a:solidFill>
                        <a:effectLst/>
                        <a:latin typeface="+mn-lt"/>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1" i="0" u="none" strike="noStrike" cap="none" normalizeH="0" baseline="30000" smtClean="0">
                        <a:ln>
                          <a:noFill/>
                        </a:ln>
                        <a:solidFill>
                          <a:schemeClr val="tx1"/>
                        </a:solidFill>
                        <a:effectLst/>
                        <a:latin typeface="+mn-lt"/>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30000" dirty="0" smtClean="0">
                          <a:ln>
                            <a:noFill/>
                          </a:ln>
                          <a:solidFill>
                            <a:schemeClr val="tx1"/>
                          </a:solidFill>
                          <a:effectLst/>
                          <a:latin typeface="+mn-lt"/>
                        </a:rPr>
                        <a:t>0.75</a:t>
                      </a:r>
                      <a:endParaRPr kumimoji="0" lang="en-US" sz="2800" b="1" i="0" u="none" strike="noStrike" cap="none" normalizeH="0" baseline="30000" dirty="0" smtClean="0">
                        <a:ln>
                          <a:noFill/>
                        </a:ln>
                        <a:solidFill>
                          <a:schemeClr val="tx1"/>
                        </a:solidFill>
                        <a:effectLst/>
                        <a:latin typeface="+mn-lt"/>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30000" dirty="0" smtClean="0">
                          <a:ln>
                            <a:noFill/>
                          </a:ln>
                          <a:solidFill>
                            <a:schemeClr val="tx1"/>
                          </a:solidFill>
                          <a:effectLst/>
                          <a:latin typeface="+mn-lt"/>
                        </a:rPr>
                        <a:t>19.05</a:t>
                      </a:r>
                      <a:endParaRPr kumimoji="0" lang="en-US" sz="2800" b="1" i="0" u="none" strike="noStrike" cap="none" normalizeH="0" baseline="30000" dirty="0" smtClean="0">
                        <a:ln>
                          <a:noFill/>
                        </a:ln>
                        <a:solidFill>
                          <a:schemeClr val="tx1"/>
                        </a:solidFill>
                        <a:effectLst/>
                        <a:latin typeface="+mn-lt"/>
                      </a:endParaRPr>
                    </a:p>
                  </a:txBody>
                  <a:tcPr anchor="ctr" horzOverflow="overflow">
                    <a:lnL>
                      <a:noFill/>
                    </a:lnL>
                    <a:lnR cap="flat">
                      <a:noFill/>
                    </a:lnR>
                    <a:lnT>
                      <a:noFill/>
                    </a:lnT>
                    <a:lnB>
                      <a:noFill/>
                    </a:lnB>
                    <a:lnTlToBr>
                      <a:noFill/>
                    </a:lnTlToBr>
                    <a:lnBlToTr>
                      <a:noFill/>
                    </a:lnBlToTr>
                    <a:noFill/>
                  </a:tcPr>
                </a:tc>
              </a:tr>
              <a:tr h="2651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30000" smtClean="0">
                          <a:ln>
                            <a:noFill/>
                          </a:ln>
                          <a:solidFill>
                            <a:schemeClr val="tx1"/>
                          </a:solidFill>
                          <a:effectLst/>
                          <a:latin typeface="+mn-lt"/>
                        </a:rPr>
                        <a:t>#7</a:t>
                      </a:r>
                      <a:endParaRPr kumimoji="0" lang="en-US" sz="2800" b="1" i="0" u="none" strike="noStrike" cap="none" normalizeH="0" baseline="30000" smtClean="0">
                        <a:ln>
                          <a:noFill/>
                        </a:ln>
                        <a:solidFill>
                          <a:schemeClr val="tx1"/>
                        </a:solidFill>
                        <a:effectLst/>
                        <a:latin typeface="+mn-lt"/>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30000" smtClean="0">
                          <a:ln>
                            <a:noFill/>
                          </a:ln>
                          <a:solidFill>
                            <a:schemeClr val="tx1"/>
                          </a:solidFill>
                          <a:effectLst/>
                          <a:latin typeface="+mn-lt"/>
                        </a:rPr>
                        <a:t>22</a:t>
                      </a:r>
                      <a:endParaRPr kumimoji="0" lang="en-US" sz="2800" b="1" i="0" u="none" strike="noStrike" cap="none" normalizeH="0" baseline="30000" smtClean="0">
                        <a:ln>
                          <a:noFill/>
                        </a:ln>
                        <a:solidFill>
                          <a:schemeClr val="tx1"/>
                        </a:solidFill>
                        <a:effectLst/>
                        <a:latin typeface="+mn-lt"/>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1" i="0" u="none" strike="noStrike" cap="none" normalizeH="0" baseline="30000" smtClean="0">
                        <a:ln>
                          <a:noFill/>
                        </a:ln>
                        <a:solidFill>
                          <a:schemeClr val="tx1"/>
                        </a:solidFill>
                        <a:effectLst/>
                        <a:latin typeface="+mn-lt"/>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30000" dirty="0" smtClean="0">
                          <a:ln>
                            <a:noFill/>
                          </a:ln>
                          <a:solidFill>
                            <a:schemeClr val="tx1"/>
                          </a:solidFill>
                          <a:effectLst/>
                          <a:latin typeface="+mn-lt"/>
                        </a:rPr>
                        <a:t>0.875</a:t>
                      </a:r>
                      <a:endParaRPr kumimoji="0" lang="en-US" sz="2800" b="1" i="0" u="none" strike="noStrike" cap="none" normalizeH="0" baseline="30000" dirty="0" smtClean="0">
                        <a:ln>
                          <a:noFill/>
                        </a:ln>
                        <a:solidFill>
                          <a:schemeClr val="tx1"/>
                        </a:solidFill>
                        <a:effectLst/>
                        <a:latin typeface="+mn-lt"/>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30000" dirty="0" smtClean="0">
                          <a:ln>
                            <a:noFill/>
                          </a:ln>
                          <a:solidFill>
                            <a:schemeClr val="tx1"/>
                          </a:solidFill>
                          <a:effectLst/>
                          <a:latin typeface="+mn-lt"/>
                        </a:rPr>
                        <a:t>22.23</a:t>
                      </a:r>
                      <a:endParaRPr kumimoji="0" lang="en-US" sz="2800" b="1" i="0" u="none" strike="noStrike" cap="none" normalizeH="0" baseline="30000" dirty="0" smtClean="0">
                        <a:ln>
                          <a:noFill/>
                        </a:ln>
                        <a:solidFill>
                          <a:schemeClr val="tx1"/>
                        </a:solidFill>
                        <a:effectLst/>
                        <a:latin typeface="+mn-lt"/>
                      </a:endParaRPr>
                    </a:p>
                  </a:txBody>
                  <a:tcPr anchor="ctr" horzOverflow="overflow">
                    <a:lnL>
                      <a:noFill/>
                    </a:lnL>
                    <a:lnR cap="flat">
                      <a:noFill/>
                    </a:lnR>
                    <a:lnT>
                      <a:noFill/>
                    </a:lnT>
                    <a:lnB>
                      <a:noFill/>
                    </a:lnB>
                    <a:lnTlToBr>
                      <a:noFill/>
                    </a:lnTlToBr>
                    <a:lnBlToTr>
                      <a:noFill/>
                    </a:lnBlToTr>
                    <a:noFill/>
                  </a:tcPr>
                </a:tc>
              </a:tr>
              <a:tr h="2651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30000" smtClean="0">
                          <a:ln>
                            <a:noFill/>
                          </a:ln>
                          <a:solidFill>
                            <a:schemeClr val="tx1"/>
                          </a:solidFill>
                          <a:effectLst/>
                          <a:latin typeface="+mn-lt"/>
                        </a:rPr>
                        <a:t>#8</a:t>
                      </a:r>
                      <a:endParaRPr kumimoji="0" lang="en-US" sz="2800" b="1" i="0" u="none" strike="noStrike" cap="none" normalizeH="0" baseline="30000" smtClean="0">
                        <a:ln>
                          <a:noFill/>
                        </a:ln>
                        <a:solidFill>
                          <a:schemeClr val="tx1"/>
                        </a:solidFill>
                        <a:effectLst/>
                        <a:latin typeface="+mn-lt"/>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30000" smtClean="0">
                          <a:ln>
                            <a:noFill/>
                          </a:ln>
                          <a:solidFill>
                            <a:schemeClr val="tx1"/>
                          </a:solidFill>
                          <a:effectLst/>
                          <a:latin typeface="+mn-lt"/>
                        </a:rPr>
                        <a:t>25</a:t>
                      </a:r>
                      <a:endParaRPr kumimoji="0" lang="en-US" sz="2800" b="1" i="0" u="none" strike="noStrike" cap="none" normalizeH="0" baseline="30000" smtClean="0">
                        <a:ln>
                          <a:noFill/>
                        </a:ln>
                        <a:solidFill>
                          <a:schemeClr val="tx1"/>
                        </a:solidFill>
                        <a:effectLst/>
                        <a:latin typeface="+mn-lt"/>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1" i="0" u="none" strike="noStrike" cap="none" normalizeH="0" baseline="30000" smtClean="0">
                        <a:ln>
                          <a:noFill/>
                        </a:ln>
                        <a:solidFill>
                          <a:schemeClr val="tx1"/>
                        </a:solidFill>
                        <a:effectLst/>
                        <a:latin typeface="+mn-lt"/>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30000" dirty="0" smtClean="0">
                          <a:ln>
                            <a:noFill/>
                          </a:ln>
                          <a:solidFill>
                            <a:schemeClr val="tx1"/>
                          </a:solidFill>
                          <a:effectLst/>
                          <a:latin typeface="+mn-lt"/>
                        </a:rPr>
                        <a:t>1</a:t>
                      </a:r>
                      <a:endParaRPr kumimoji="0" lang="en-US" sz="2800" b="1" i="0" u="none" strike="noStrike" cap="none" normalizeH="0" baseline="30000" dirty="0" smtClean="0">
                        <a:ln>
                          <a:noFill/>
                        </a:ln>
                        <a:solidFill>
                          <a:schemeClr val="tx1"/>
                        </a:solidFill>
                        <a:effectLst/>
                        <a:latin typeface="+mn-lt"/>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30000" dirty="0" smtClean="0">
                          <a:ln>
                            <a:noFill/>
                          </a:ln>
                          <a:solidFill>
                            <a:schemeClr val="tx1"/>
                          </a:solidFill>
                          <a:effectLst/>
                          <a:latin typeface="+mn-lt"/>
                        </a:rPr>
                        <a:t>25.4</a:t>
                      </a:r>
                      <a:endParaRPr kumimoji="0" lang="en-US" sz="2800" b="1" i="0" u="none" strike="noStrike" cap="none" normalizeH="0" baseline="30000" dirty="0" smtClean="0">
                        <a:ln>
                          <a:noFill/>
                        </a:ln>
                        <a:solidFill>
                          <a:schemeClr val="tx1"/>
                        </a:solidFill>
                        <a:effectLst/>
                        <a:latin typeface="+mn-lt"/>
                      </a:endParaRPr>
                    </a:p>
                  </a:txBody>
                  <a:tcPr anchor="ctr" horzOverflow="overflow">
                    <a:lnL>
                      <a:noFill/>
                    </a:lnL>
                    <a:lnR cap="flat">
                      <a:noFill/>
                    </a:lnR>
                    <a:lnT>
                      <a:noFill/>
                    </a:lnT>
                    <a:lnB>
                      <a:noFill/>
                    </a:lnB>
                    <a:lnTlToBr>
                      <a:noFill/>
                    </a:lnTlToBr>
                    <a:lnBlToTr>
                      <a:noFill/>
                    </a:lnBlToTr>
                    <a:noFill/>
                  </a:tcPr>
                </a:tc>
              </a:tr>
              <a:tr h="2651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30000" smtClean="0">
                          <a:ln>
                            <a:noFill/>
                          </a:ln>
                          <a:solidFill>
                            <a:schemeClr val="tx1"/>
                          </a:solidFill>
                          <a:effectLst/>
                          <a:latin typeface="+mn-lt"/>
                        </a:rPr>
                        <a:t>#9</a:t>
                      </a:r>
                      <a:endParaRPr kumimoji="0" lang="en-US" sz="2800" b="1" i="0" u="none" strike="noStrike" cap="none" normalizeH="0" baseline="30000" smtClean="0">
                        <a:ln>
                          <a:noFill/>
                        </a:ln>
                        <a:solidFill>
                          <a:schemeClr val="tx1"/>
                        </a:solidFill>
                        <a:effectLst/>
                        <a:latin typeface="+mn-lt"/>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30000" smtClean="0">
                          <a:ln>
                            <a:noFill/>
                          </a:ln>
                          <a:solidFill>
                            <a:schemeClr val="tx1"/>
                          </a:solidFill>
                          <a:effectLst/>
                          <a:latin typeface="+mn-lt"/>
                        </a:rPr>
                        <a:t>29</a:t>
                      </a:r>
                      <a:endParaRPr kumimoji="0" lang="en-US" sz="2800" b="1" i="0" u="none" strike="noStrike" cap="none" normalizeH="0" baseline="30000" smtClean="0">
                        <a:ln>
                          <a:noFill/>
                        </a:ln>
                        <a:solidFill>
                          <a:schemeClr val="tx1"/>
                        </a:solidFill>
                        <a:effectLst/>
                        <a:latin typeface="+mn-lt"/>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1" i="0" u="none" strike="noStrike" cap="none" normalizeH="0" baseline="30000" smtClean="0">
                        <a:ln>
                          <a:noFill/>
                        </a:ln>
                        <a:solidFill>
                          <a:schemeClr val="tx1"/>
                        </a:solidFill>
                        <a:effectLst/>
                        <a:latin typeface="+mn-lt"/>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30000" smtClean="0">
                          <a:ln>
                            <a:noFill/>
                          </a:ln>
                          <a:solidFill>
                            <a:schemeClr val="tx1"/>
                          </a:solidFill>
                          <a:effectLst/>
                          <a:latin typeface="+mn-lt"/>
                        </a:rPr>
                        <a:t>1.125</a:t>
                      </a:r>
                      <a:endParaRPr kumimoji="0" lang="en-US" sz="2800" b="1" i="0" u="none" strike="noStrike" cap="none" normalizeH="0" baseline="30000" smtClean="0">
                        <a:ln>
                          <a:noFill/>
                        </a:ln>
                        <a:solidFill>
                          <a:schemeClr val="tx1"/>
                        </a:solidFill>
                        <a:effectLst/>
                        <a:latin typeface="+mn-lt"/>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30000" dirty="0" smtClean="0">
                          <a:ln>
                            <a:noFill/>
                          </a:ln>
                          <a:solidFill>
                            <a:schemeClr val="tx1"/>
                          </a:solidFill>
                          <a:effectLst/>
                          <a:latin typeface="+mn-lt"/>
                        </a:rPr>
                        <a:t>28.65</a:t>
                      </a:r>
                      <a:endParaRPr kumimoji="0" lang="en-US" sz="2800" b="1" i="0" u="none" strike="noStrike" cap="none" normalizeH="0" baseline="30000" dirty="0" smtClean="0">
                        <a:ln>
                          <a:noFill/>
                        </a:ln>
                        <a:solidFill>
                          <a:schemeClr val="tx1"/>
                        </a:solidFill>
                        <a:effectLst/>
                        <a:latin typeface="+mn-lt"/>
                      </a:endParaRPr>
                    </a:p>
                  </a:txBody>
                  <a:tcPr anchor="ctr" horzOverflow="overflow">
                    <a:lnL>
                      <a:noFill/>
                    </a:lnL>
                    <a:lnR cap="flat">
                      <a:noFill/>
                    </a:lnR>
                    <a:lnT>
                      <a:noFill/>
                    </a:lnT>
                    <a:lnB>
                      <a:noFill/>
                    </a:lnB>
                    <a:lnTlToBr>
                      <a:noFill/>
                    </a:lnTlToBr>
                    <a:lnBlToTr>
                      <a:noFill/>
                    </a:lnBlToTr>
                    <a:noFill/>
                  </a:tcPr>
                </a:tc>
              </a:tr>
              <a:tr h="2651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30000" smtClean="0">
                          <a:ln>
                            <a:noFill/>
                          </a:ln>
                          <a:solidFill>
                            <a:schemeClr val="tx1"/>
                          </a:solidFill>
                          <a:effectLst/>
                          <a:latin typeface="+mn-lt"/>
                        </a:rPr>
                        <a:t>#10</a:t>
                      </a:r>
                      <a:endParaRPr kumimoji="0" lang="en-US" sz="2800" b="1" i="0" u="none" strike="noStrike" cap="none" normalizeH="0" baseline="30000" smtClean="0">
                        <a:ln>
                          <a:noFill/>
                        </a:ln>
                        <a:solidFill>
                          <a:schemeClr val="tx1"/>
                        </a:solidFill>
                        <a:effectLst/>
                        <a:latin typeface="+mn-lt"/>
                      </a:endParaRPr>
                    </a:p>
                  </a:txBody>
                  <a:tcPr anchor="ctr"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30000" smtClean="0">
                          <a:ln>
                            <a:noFill/>
                          </a:ln>
                          <a:solidFill>
                            <a:schemeClr val="tx1"/>
                          </a:solidFill>
                          <a:effectLst/>
                          <a:latin typeface="+mn-lt"/>
                        </a:rPr>
                        <a:t>32</a:t>
                      </a:r>
                      <a:endParaRPr kumimoji="0" lang="en-US" sz="2800" b="1" i="0" u="none" strike="noStrike" cap="none" normalizeH="0" baseline="30000" smtClean="0">
                        <a:ln>
                          <a:noFill/>
                        </a:ln>
                        <a:solidFill>
                          <a:schemeClr val="tx1"/>
                        </a:solidFill>
                        <a:effectLst/>
                        <a:latin typeface="+mn-lt"/>
                      </a:endParaRPr>
                    </a:p>
                  </a:txBody>
                  <a:tcPr anchor="ctr"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1" i="0" u="none" strike="noStrike" cap="none" normalizeH="0" baseline="30000" smtClean="0">
                        <a:ln>
                          <a:noFill/>
                        </a:ln>
                        <a:solidFill>
                          <a:schemeClr val="tx1"/>
                        </a:solidFill>
                        <a:effectLst/>
                        <a:latin typeface="+mn-lt"/>
                      </a:endParaRPr>
                    </a:p>
                  </a:txBody>
                  <a:tcPr anchor="ctr" horzOverflow="overflow">
                    <a:lnL>
                      <a:noFill/>
                    </a:lnL>
                    <a:lnR>
                      <a:noFill/>
                    </a:lnR>
                    <a:ln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30000" smtClean="0">
                          <a:ln>
                            <a:noFill/>
                          </a:ln>
                          <a:solidFill>
                            <a:schemeClr val="tx1"/>
                          </a:solidFill>
                          <a:effectLst/>
                          <a:latin typeface="+mn-lt"/>
                        </a:rPr>
                        <a:t>1.25</a:t>
                      </a:r>
                      <a:endParaRPr kumimoji="0" lang="en-US" sz="2800" b="1" i="0" u="none" strike="noStrike" cap="none" normalizeH="0" baseline="30000" smtClean="0">
                        <a:ln>
                          <a:noFill/>
                        </a:ln>
                        <a:solidFill>
                          <a:schemeClr val="tx1"/>
                        </a:solidFill>
                        <a:effectLst/>
                        <a:latin typeface="+mn-lt"/>
                      </a:endParaRPr>
                    </a:p>
                  </a:txBody>
                  <a:tcPr anchor="ctr" horzOverflow="overflow">
                    <a:lnL>
                      <a:noFill/>
                    </a:lnL>
                    <a:lnR>
                      <a:noFill/>
                    </a:lnR>
                    <a:ln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30000" dirty="0" smtClean="0">
                          <a:ln>
                            <a:noFill/>
                          </a:ln>
                          <a:solidFill>
                            <a:schemeClr val="tx1"/>
                          </a:solidFill>
                          <a:effectLst/>
                          <a:latin typeface="+mn-lt"/>
                        </a:rPr>
                        <a:t>31.75</a:t>
                      </a:r>
                      <a:endParaRPr kumimoji="0" lang="en-US" sz="2800" b="1" i="0" u="none" strike="noStrike" cap="none" normalizeH="0" baseline="30000" dirty="0" smtClean="0">
                        <a:ln>
                          <a:noFill/>
                        </a:ln>
                        <a:solidFill>
                          <a:schemeClr val="tx1"/>
                        </a:solidFill>
                        <a:effectLst/>
                        <a:latin typeface="+mn-lt"/>
                      </a:endParaRPr>
                    </a:p>
                  </a:txBody>
                  <a:tcPr anchor="ctr" horzOverflow="overflow">
                    <a:lnL>
                      <a:noFill/>
                    </a:lnL>
                    <a:lnR cap="flat">
                      <a:noFill/>
                    </a:lnR>
                    <a:lnT>
                      <a:noFill/>
                    </a:lnT>
                    <a:lnB cap="flat">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Strength and Modulus Grades</a:t>
            </a:r>
            <a:endParaRPr lang="en-US" sz="4000" dirty="0"/>
          </a:p>
        </p:txBody>
      </p:sp>
      <p:sp>
        <p:nvSpPr>
          <p:cNvPr id="3" name="Content Placeholder 2"/>
          <p:cNvSpPr>
            <a:spLocks noGrp="1"/>
          </p:cNvSpPr>
          <p:nvPr>
            <p:ph sz="quarter" idx="1"/>
          </p:nvPr>
        </p:nvSpPr>
        <p:spPr/>
        <p:txBody>
          <a:bodyPr/>
          <a:lstStyle/>
          <a:p>
            <a:r>
              <a:rPr lang="en-US" dirty="0" smtClean="0"/>
              <a:t>Strength grade is based on ultimate tensile strength of the bar.</a:t>
            </a:r>
          </a:p>
          <a:p>
            <a:r>
              <a:rPr lang="en-US" dirty="0" smtClean="0"/>
              <a:t>Lowest grade is 60 </a:t>
            </a:r>
            <a:r>
              <a:rPr lang="en-US" dirty="0" err="1" smtClean="0"/>
              <a:t>ksi</a:t>
            </a:r>
            <a:endParaRPr lang="en-US" dirty="0" smtClean="0"/>
          </a:p>
          <a:p>
            <a:r>
              <a:rPr lang="en-US" dirty="0" smtClean="0"/>
              <a:t>Strength is provided on 10 </a:t>
            </a:r>
            <a:r>
              <a:rPr lang="en-US" dirty="0" err="1" smtClean="0"/>
              <a:t>ksi</a:t>
            </a:r>
            <a:r>
              <a:rPr lang="en-US" dirty="0" smtClean="0"/>
              <a:t> increments</a:t>
            </a:r>
          </a:p>
          <a:p>
            <a:endParaRPr lang="en-US" dirty="0" smtClean="0"/>
          </a:p>
          <a:p>
            <a:endParaRPr lang="en-US" dirty="0" smtClean="0"/>
          </a:p>
          <a:p>
            <a:r>
              <a:rPr lang="en-US" dirty="0" smtClean="0"/>
              <a:t>Modulus grade corresponds to minimum modulus of the selected bar.</a:t>
            </a:r>
          </a:p>
          <a:p>
            <a:pPr>
              <a:buNone/>
            </a:pPr>
            <a:endParaRPr lang="en-US" dirty="0"/>
          </a:p>
        </p:txBody>
      </p:sp>
      <p:grpSp>
        <p:nvGrpSpPr>
          <p:cNvPr id="11" name="Group 10"/>
          <p:cNvGrpSpPr/>
          <p:nvPr/>
        </p:nvGrpSpPr>
        <p:grpSpPr>
          <a:xfrm>
            <a:off x="2233613" y="3767138"/>
            <a:ext cx="3730789" cy="655439"/>
            <a:chOff x="2233613" y="3767138"/>
            <a:chExt cx="3730789" cy="655439"/>
          </a:xfrm>
        </p:grpSpPr>
        <p:sp>
          <p:nvSpPr>
            <p:cNvPr id="4" name="Rectangle 12"/>
            <p:cNvSpPr>
              <a:spLocks noChangeArrowheads="1"/>
            </p:cNvSpPr>
            <p:nvPr/>
          </p:nvSpPr>
          <p:spPr bwMode="auto">
            <a:xfrm>
              <a:off x="2246313" y="3767138"/>
              <a:ext cx="1187120" cy="307777"/>
            </a:xfrm>
            <a:prstGeom prst="rect">
              <a:avLst/>
            </a:prstGeom>
            <a:noFill/>
            <a:ln w="9525">
              <a:noFill/>
              <a:miter lim="800000"/>
              <a:headEnd/>
              <a:tailEnd/>
            </a:ln>
          </p:spPr>
          <p:txBody>
            <a:bodyPr wrap="none" lIns="0" tIns="0" rIns="0" bIns="0">
              <a:spAutoFit/>
            </a:bodyPr>
            <a:lstStyle/>
            <a:p>
              <a:r>
                <a:rPr lang="en-US" sz="2000" b="1" i="0" dirty="0"/>
                <a:t>Grade F 60</a:t>
              </a:r>
              <a:endParaRPr lang="en-US" sz="2400" i="0" dirty="0"/>
            </a:p>
          </p:txBody>
        </p:sp>
        <p:sp>
          <p:nvSpPr>
            <p:cNvPr id="5" name="Rectangle 13"/>
            <p:cNvSpPr>
              <a:spLocks noChangeArrowheads="1"/>
            </p:cNvSpPr>
            <p:nvPr/>
          </p:nvSpPr>
          <p:spPr bwMode="auto">
            <a:xfrm>
              <a:off x="3810000" y="3770313"/>
              <a:ext cx="250825" cy="304800"/>
            </a:xfrm>
            <a:prstGeom prst="rect">
              <a:avLst/>
            </a:prstGeom>
            <a:noFill/>
            <a:ln w="9525">
              <a:noFill/>
              <a:miter lim="800000"/>
              <a:headEnd/>
              <a:tailEnd/>
            </a:ln>
          </p:spPr>
          <p:txBody>
            <a:bodyPr wrap="none" lIns="0" tIns="0" rIns="0" bIns="0">
              <a:spAutoFit/>
            </a:bodyPr>
            <a:lstStyle/>
            <a:p>
              <a:r>
                <a:rPr lang="en-US" sz="2000" b="1" i="0">
                  <a:latin typeface="Symbol" pitchFamily="18" charset="2"/>
                </a:rPr>
                <a:t>®</a:t>
              </a:r>
              <a:endParaRPr lang="en-US" sz="2400" i="0"/>
            </a:p>
          </p:txBody>
        </p:sp>
        <p:sp>
          <p:nvSpPr>
            <p:cNvPr id="6" name="Rectangle 14"/>
            <p:cNvSpPr>
              <a:spLocks noChangeArrowheads="1"/>
            </p:cNvSpPr>
            <p:nvPr/>
          </p:nvSpPr>
          <p:spPr bwMode="auto">
            <a:xfrm>
              <a:off x="4975225" y="3816350"/>
              <a:ext cx="865622" cy="307777"/>
            </a:xfrm>
            <a:prstGeom prst="rect">
              <a:avLst/>
            </a:prstGeom>
            <a:noFill/>
            <a:ln w="9525">
              <a:noFill/>
              <a:miter lim="800000"/>
              <a:headEnd/>
              <a:tailEnd/>
            </a:ln>
          </p:spPr>
          <p:txBody>
            <a:bodyPr wrap="none" lIns="0" tIns="0" rIns="0" bIns="0">
              <a:spAutoFit/>
            </a:bodyPr>
            <a:lstStyle/>
            <a:p>
              <a:r>
                <a:rPr lang="en-US" sz="2000" b="1" i="0" dirty="0"/>
                <a:t>&gt;60 KSI</a:t>
              </a:r>
              <a:endParaRPr lang="en-US" sz="2400" i="0" dirty="0"/>
            </a:p>
          </p:txBody>
        </p:sp>
        <p:sp>
          <p:nvSpPr>
            <p:cNvPr id="7" name="Rectangle 15"/>
            <p:cNvSpPr>
              <a:spLocks noChangeArrowheads="1"/>
            </p:cNvSpPr>
            <p:nvPr/>
          </p:nvSpPr>
          <p:spPr bwMode="auto">
            <a:xfrm>
              <a:off x="2233613" y="4114800"/>
              <a:ext cx="1323376" cy="307777"/>
            </a:xfrm>
            <a:prstGeom prst="rect">
              <a:avLst/>
            </a:prstGeom>
            <a:noFill/>
            <a:ln w="9525">
              <a:noFill/>
              <a:miter lim="800000"/>
              <a:headEnd/>
              <a:tailEnd/>
            </a:ln>
          </p:spPr>
          <p:txBody>
            <a:bodyPr wrap="none" lIns="0" tIns="0" rIns="0" bIns="0">
              <a:spAutoFit/>
            </a:bodyPr>
            <a:lstStyle/>
            <a:p>
              <a:r>
                <a:rPr lang="en-US" sz="2000" b="1" i="0" dirty="0"/>
                <a:t>Grade F 300</a:t>
              </a:r>
              <a:endParaRPr lang="en-US" sz="2400" i="0" dirty="0"/>
            </a:p>
          </p:txBody>
        </p:sp>
        <p:sp>
          <p:nvSpPr>
            <p:cNvPr id="8" name="Rectangle 16"/>
            <p:cNvSpPr>
              <a:spLocks noChangeArrowheads="1"/>
            </p:cNvSpPr>
            <p:nvPr/>
          </p:nvSpPr>
          <p:spPr bwMode="auto">
            <a:xfrm>
              <a:off x="3846513" y="4106863"/>
              <a:ext cx="250825" cy="304800"/>
            </a:xfrm>
            <a:prstGeom prst="rect">
              <a:avLst/>
            </a:prstGeom>
            <a:noFill/>
            <a:ln w="9525">
              <a:noFill/>
              <a:miter lim="800000"/>
              <a:headEnd/>
              <a:tailEnd/>
            </a:ln>
          </p:spPr>
          <p:txBody>
            <a:bodyPr wrap="none" lIns="0" tIns="0" rIns="0" bIns="0">
              <a:spAutoFit/>
            </a:bodyPr>
            <a:lstStyle/>
            <a:p>
              <a:r>
                <a:rPr lang="en-US" sz="2000" b="1" i="0">
                  <a:latin typeface="Symbol" pitchFamily="18" charset="2"/>
                </a:rPr>
                <a:t>®</a:t>
              </a:r>
              <a:endParaRPr lang="en-US" sz="2000" i="0"/>
            </a:p>
          </p:txBody>
        </p:sp>
        <p:sp>
          <p:nvSpPr>
            <p:cNvPr id="9" name="Rectangle 17"/>
            <p:cNvSpPr>
              <a:spLocks noChangeArrowheads="1"/>
            </p:cNvSpPr>
            <p:nvPr/>
          </p:nvSpPr>
          <p:spPr bwMode="auto">
            <a:xfrm>
              <a:off x="4962525" y="4102100"/>
              <a:ext cx="1001877" cy="307777"/>
            </a:xfrm>
            <a:prstGeom prst="rect">
              <a:avLst/>
            </a:prstGeom>
            <a:noFill/>
            <a:ln w="9525">
              <a:noFill/>
              <a:miter lim="800000"/>
              <a:headEnd/>
              <a:tailEnd/>
            </a:ln>
          </p:spPr>
          <p:txBody>
            <a:bodyPr wrap="none" lIns="0" tIns="0" rIns="0" bIns="0">
              <a:spAutoFit/>
            </a:bodyPr>
            <a:lstStyle/>
            <a:p>
              <a:r>
                <a:rPr lang="en-US" sz="2000" b="1" i="0"/>
                <a:t>&gt;300 KSI</a:t>
              </a:r>
              <a:endParaRPr lang="en-US" sz="2000" i="0"/>
            </a:p>
          </p:txBody>
        </p:sp>
        <p:graphicFrame>
          <p:nvGraphicFramePr>
            <p:cNvPr id="10" name="Object 1024"/>
            <p:cNvGraphicFramePr>
              <a:graphicFrameLocks noChangeAspect="1"/>
            </p:cNvGraphicFramePr>
            <p:nvPr/>
          </p:nvGraphicFramePr>
          <p:xfrm>
            <a:off x="4297363" y="3836988"/>
            <a:ext cx="484187" cy="511175"/>
          </p:xfrm>
          <a:graphic>
            <a:graphicData uri="http://schemas.openxmlformats.org/presentationml/2006/ole">
              <p:oleObj spid="_x0000_s158722" name="Equation" r:id="rId3" imgW="241200" imgH="253800" progId="Equation.3">
                <p:embed/>
              </p:oleObj>
            </a:graphicData>
          </a:graphic>
        </p:graphicFrame>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Translating research into industry standards</a:t>
            </a:r>
            <a:endParaRPr lang="en-US" dirty="0"/>
          </a:p>
        </p:txBody>
      </p:sp>
      <p:sp>
        <p:nvSpPr>
          <p:cNvPr id="3" name="Title 2"/>
          <p:cNvSpPr>
            <a:spLocks noGrp="1"/>
          </p:cNvSpPr>
          <p:nvPr>
            <p:ph type="title"/>
          </p:nvPr>
        </p:nvSpPr>
        <p:spPr/>
        <p:txBody>
          <a:bodyPr/>
          <a:lstStyle/>
          <a:p>
            <a:r>
              <a:rPr lang="en-US" dirty="0" smtClean="0"/>
              <a:t>Standards &amp; Specifications</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5"/>
          <p:cNvSpPr>
            <a:spLocks noChangeArrowheads="1"/>
          </p:cNvSpPr>
          <p:nvPr/>
        </p:nvSpPr>
        <p:spPr bwMode="auto">
          <a:xfrm>
            <a:off x="593725" y="1752600"/>
            <a:ext cx="4206875" cy="2585323"/>
          </a:xfrm>
          <a:prstGeom prst="rect">
            <a:avLst/>
          </a:prstGeom>
          <a:noFill/>
          <a:ln w="9525">
            <a:noFill/>
            <a:miter lim="800000"/>
            <a:headEnd/>
            <a:tailEnd/>
          </a:ln>
        </p:spPr>
        <p:txBody>
          <a:bodyPr lIns="0" tIns="0" rIns="0" bIns="0" anchor="ctr">
            <a:spAutoFit/>
          </a:bodyPr>
          <a:lstStyle/>
          <a:p>
            <a:pPr marL="344488" indent="-344488" eaLnBrk="0" hangingPunct="0">
              <a:buFont typeface="Wingdings 3" pitchFamily="18" charset="2"/>
              <a:buChar char=""/>
            </a:pPr>
            <a:r>
              <a:rPr lang="en-US" sz="2400" dirty="0">
                <a:solidFill>
                  <a:schemeClr val="tx2"/>
                </a:solidFill>
                <a:cs typeface="Arial" charset="0"/>
              </a:rPr>
              <a:t>Design principles well established through extensive </a:t>
            </a:r>
            <a:r>
              <a:rPr lang="en-US" sz="2400" dirty="0" smtClean="0">
                <a:solidFill>
                  <a:schemeClr val="tx2"/>
                </a:solidFill>
                <a:cs typeface="Arial" charset="0"/>
              </a:rPr>
              <a:t>research</a:t>
            </a:r>
          </a:p>
          <a:p>
            <a:pPr marL="344488" indent="-344488" eaLnBrk="0" hangingPunct="0">
              <a:buFont typeface="Wingdings 3" pitchFamily="18" charset="2"/>
              <a:buChar char=""/>
            </a:pPr>
            <a:r>
              <a:rPr lang="en-US" sz="2400" dirty="0" smtClean="0">
                <a:solidFill>
                  <a:schemeClr val="tx2"/>
                </a:solidFill>
                <a:cs typeface="Arial" charset="0"/>
              </a:rPr>
              <a:t>Guideline </a:t>
            </a:r>
            <a:r>
              <a:rPr lang="en-US" sz="2400" dirty="0">
                <a:solidFill>
                  <a:schemeClr val="tx2"/>
                </a:solidFill>
                <a:cs typeface="Arial" charset="0"/>
              </a:rPr>
              <a:t>documents published in North America, Europe, Japan</a:t>
            </a:r>
          </a:p>
          <a:p>
            <a:pPr marL="344488" indent="-344488" eaLnBrk="0" hangingPunct="0">
              <a:buFont typeface="Wingdings 3" pitchFamily="18" charset="2"/>
              <a:buChar char=""/>
            </a:pPr>
            <a:r>
              <a:rPr lang="en-US" sz="2400" u="sng" dirty="0" smtClean="0">
                <a:solidFill>
                  <a:schemeClr val="tx2"/>
                </a:solidFill>
                <a:cs typeface="Arial" charset="0"/>
              </a:rPr>
              <a:t>Non-mandatory </a:t>
            </a:r>
            <a:r>
              <a:rPr lang="en-US" sz="2400" u="sng" dirty="0">
                <a:solidFill>
                  <a:schemeClr val="tx2"/>
                </a:solidFill>
                <a:cs typeface="Arial" charset="0"/>
              </a:rPr>
              <a:t>language</a:t>
            </a:r>
          </a:p>
        </p:txBody>
      </p:sp>
      <p:sp>
        <p:nvSpPr>
          <p:cNvPr id="20489"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20490"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pic>
        <p:nvPicPr>
          <p:cNvPr id="20491" name="Picture 4" descr="Cover 440"/>
          <p:cNvPicPr>
            <a:picLocks noChangeAspect="1" noChangeArrowheads="1"/>
          </p:cNvPicPr>
          <p:nvPr/>
        </p:nvPicPr>
        <p:blipFill>
          <a:blip r:embed="rId3" cstate="print"/>
          <a:srcRect/>
          <a:stretch>
            <a:fillRect/>
          </a:stretch>
        </p:blipFill>
        <p:spPr bwMode="auto">
          <a:xfrm>
            <a:off x="5197475" y="1585913"/>
            <a:ext cx="3565525" cy="4738687"/>
          </a:xfrm>
          <a:prstGeom prst="rect">
            <a:avLst/>
          </a:prstGeom>
          <a:noFill/>
          <a:ln w="19050">
            <a:solidFill>
              <a:srgbClr val="892034"/>
            </a:solidFill>
            <a:miter lim="800000"/>
            <a:headEnd/>
            <a:tailEnd/>
          </a:ln>
        </p:spPr>
      </p:pic>
      <p:sp>
        <p:nvSpPr>
          <p:cNvPr id="6" name="Title 5"/>
          <p:cNvSpPr>
            <a:spLocks noGrp="1"/>
          </p:cNvSpPr>
          <p:nvPr>
            <p:ph type="title"/>
          </p:nvPr>
        </p:nvSpPr>
        <p:spPr/>
        <p:txBody>
          <a:bodyPr>
            <a:normAutofit/>
          </a:bodyPr>
          <a:lstStyle/>
          <a:p>
            <a:r>
              <a:rPr lang="en-US" sz="4000" dirty="0" smtClean="0"/>
              <a:t>ACI – rebar design guideline</a:t>
            </a:r>
            <a:endParaRPr lang="en-US" sz="4000" dirty="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8" name="Text Box 8"/>
          <p:cNvSpPr txBox="1">
            <a:spLocks noChangeArrowheads="1"/>
          </p:cNvSpPr>
          <p:nvPr/>
        </p:nvSpPr>
        <p:spPr bwMode="auto">
          <a:xfrm>
            <a:off x="601663" y="1752600"/>
            <a:ext cx="4198937" cy="3416320"/>
          </a:xfrm>
          <a:prstGeom prst="rect">
            <a:avLst/>
          </a:prstGeom>
          <a:noFill/>
          <a:ln w="9525" algn="ctr">
            <a:noFill/>
            <a:miter lim="800000"/>
            <a:headEnd/>
            <a:tailEnd/>
          </a:ln>
        </p:spPr>
        <p:txBody>
          <a:bodyPr wrap="square" lIns="0" rIns="0">
            <a:spAutoFit/>
          </a:bodyPr>
          <a:lstStyle/>
          <a:p>
            <a:pPr marL="401638" indent="-401638">
              <a:buFont typeface="Wingdings 3" pitchFamily="18" charset="2"/>
              <a:buChar char=""/>
            </a:pPr>
            <a:r>
              <a:rPr lang="en-US" sz="2400" dirty="0" smtClean="0">
                <a:solidFill>
                  <a:schemeClr val="tx2"/>
                </a:solidFill>
              </a:rPr>
              <a:t>ACI 440.6-08, </a:t>
            </a:r>
            <a:r>
              <a:rPr lang="en-US" sz="2400" b="1" dirty="0" smtClean="0">
                <a:solidFill>
                  <a:schemeClr val="tx2"/>
                </a:solidFill>
              </a:rPr>
              <a:t>mandatory language</a:t>
            </a:r>
            <a:r>
              <a:rPr lang="en-US" sz="2400" dirty="0" smtClean="0">
                <a:solidFill>
                  <a:schemeClr val="tx2"/>
                </a:solidFill>
              </a:rPr>
              <a:t> </a:t>
            </a:r>
            <a:r>
              <a:rPr lang="en-US" sz="2400" dirty="0">
                <a:solidFill>
                  <a:schemeClr val="tx2"/>
                </a:solidFill>
              </a:rPr>
              <a:t>(standard document)</a:t>
            </a:r>
          </a:p>
          <a:p>
            <a:pPr marL="401638" indent="-401638">
              <a:buFont typeface="Wingdings 3" pitchFamily="18" charset="2"/>
              <a:buChar char=""/>
            </a:pPr>
            <a:r>
              <a:rPr lang="en-US" sz="2400" dirty="0">
                <a:solidFill>
                  <a:schemeClr val="tx2"/>
                </a:solidFill>
              </a:rPr>
              <a:t>Provisions governing testing and evaluation for certification and QC/QA</a:t>
            </a:r>
          </a:p>
          <a:p>
            <a:pPr marL="401638" indent="-401638">
              <a:buFont typeface="Wingdings 3" pitchFamily="18" charset="2"/>
              <a:buChar char=""/>
            </a:pPr>
            <a:r>
              <a:rPr lang="en-US" sz="2400" dirty="0">
                <a:solidFill>
                  <a:schemeClr val="tx2"/>
                </a:solidFill>
              </a:rPr>
              <a:t>Describes permitted constituent materials, limits on constituent volumes, and minimum performance requirements</a:t>
            </a:r>
            <a:endParaRPr lang="en-US" sz="2400" dirty="0">
              <a:solidFill>
                <a:schemeClr val="tx2"/>
              </a:solidFill>
              <a:cs typeface="Arial" charset="0"/>
            </a:endParaRPr>
          </a:p>
        </p:txBody>
      </p:sp>
      <p:pic>
        <p:nvPicPr>
          <p:cNvPr id="44040" name="Picture 14" descr="cover 440.6-08.pdf"/>
          <p:cNvPicPr>
            <a:picLocks noChangeAspect="1"/>
          </p:cNvPicPr>
          <p:nvPr/>
        </p:nvPicPr>
        <p:blipFill>
          <a:blip r:embed="rId3" cstate="print"/>
          <a:srcRect/>
          <a:stretch>
            <a:fillRect/>
          </a:stretch>
        </p:blipFill>
        <p:spPr bwMode="auto">
          <a:xfrm>
            <a:off x="5181600" y="1651000"/>
            <a:ext cx="3657600" cy="4749800"/>
          </a:xfrm>
          <a:prstGeom prst="rect">
            <a:avLst/>
          </a:prstGeom>
          <a:noFill/>
          <a:ln w="19050">
            <a:solidFill>
              <a:srgbClr val="892034"/>
            </a:solidFill>
            <a:miter lim="800000"/>
            <a:headEnd/>
            <a:tailEnd/>
          </a:ln>
        </p:spPr>
      </p:pic>
      <p:sp>
        <p:nvSpPr>
          <p:cNvPr id="5" name="Title 4"/>
          <p:cNvSpPr>
            <a:spLocks noGrp="1"/>
          </p:cNvSpPr>
          <p:nvPr>
            <p:ph type="title"/>
          </p:nvPr>
        </p:nvSpPr>
        <p:spPr/>
        <p:txBody>
          <a:bodyPr>
            <a:normAutofit/>
          </a:bodyPr>
          <a:lstStyle/>
          <a:p>
            <a:r>
              <a:rPr lang="en-US" sz="4000" dirty="0" smtClean="0"/>
              <a:t>ACI – rebar, materials spec</a:t>
            </a:r>
            <a:endParaRPr lang="en-US" sz="4000" dirty="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2" name="Text Box 8"/>
          <p:cNvSpPr txBox="1">
            <a:spLocks noChangeArrowheads="1"/>
          </p:cNvSpPr>
          <p:nvPr/>
        </p:nvSpPr>
        <p:spPr bwMode="auto">
          <a:xfrm>
            <a:off x="601662" y="1828800"/>
            <a:ext cx="4046538" cy="3046988"/>
          </a:xfrm>
          <a:prstGeom prst="rect">
            <a:avLst/>
          </a:prstGeom>
          <a:noFill/>
          <a:ln w="9525" algn="ctr">
            <a:noFill/>
            <a:miter lim="800000"/>
            <a:headEnd/>
            <a:tailEnd/>
          </a:ln>
        </p:spPr>
        <p:txBody>
          <a:bodyPr wrap="square" lIns="0" rIns="0">
            <a:spAutoFit/>
          </a:bodyPr>
          <a:lstStyle/>
          <a:p>
            <a:pPr marL="401638" indent="-401638">
              <a:buFont typeface="Wingdings 3" pitchFamily="18" charset="2"/>
              <a:buChar char=""/>
            </a:pPr>
            <a:r>
              <a:rPr lang="en-US" sz="2400" dirty="0" smtClean="0">
                <a:solidFill>
                  <a:schemeClr val="tx2"/>
                </a:solidFill>
              </a:rPr>
              <a:t>ACI 440.5-08, </a:t>
            </a:r>
            <a:r>
              <a:rPr lang="en-US" sz="2400" b="1" dirty="0" smtClean="0">
                <a:solidFill>
                  <a:schemeClr val="tx2"/>
                </a:solidFill>
              </a:rPr>
              <a:t>mandatory language</a:t>
            </a:r>
            <a:r>
              <a:rPr lang="en-US" sz="2400" dirty="0" smtClean="0">
                <a:solidFill>
                  <a:schemeClr val="tx2"/>
                </a:solidFill>
              </a:rPr>
              <a:t> (standard </a:t>
            </a:r>
            <a:r>
              <a:rPr lang="en-US" sz="2400" dirty="0">
                <a:solidFill>
                  <a:schemeClr val="tx2"/>
                </a:solidFill>
              </a:rPr>
              <a:t>document)</a:t>
            </a:r>
            <a:endParaRPr lang="en-US" sz="2400" u="sng" dirty="0">
              <a:solidFill>
                <a:schemeClr val="tx2"/>
              </a:solidFill>
            </a:endParaRPr>
          </a:p>
          <a:p>
            <a:pPr marL="401638" indent="-401638">
              <a:buFont typeface="Wingdings 3" pitchFamily="18" charset="2"/>
              <a:buChar char=""/>
            </a:pPr>
            <a:r>
              <a:rPr lang="en-US" sz="2400" dirty="0">
                <a:solidFill>
                  <a:schemeClr val="tx2"/>
                </a:solidFill>
              </a:rPr>
              <a:t>GFRP bar preparation, placement (including cover requirements, reinforcement supports), repair, and field cutting</a:t>
            </a:r>
            <a:endParaRPr lang="en-US" sz="2400" dirty="0">
              <a:solidFill>
                <a:schemeClr val="tx2"/>
              </a:solidFill>
              <a:cs typeface="Arial" charset="0"/>
            </a:endParaRPr>
          </a:p>
        </p:txBody>
      </p:sp>
      <p:pic>
        <p:nvPicPr>
          <p:cNvPr id="45064" name="Picture 8" descr="cover 440.5-08.pdf"/>
          <p:cNvPicPr>
            <a:picLocks noChangeAspect="1"/>
          </p:cNvPicPr>
          <p:nvPr/>
        </p:nvPicPr>
        <p:blipFill>
          <a:blip r:embed="rId3" cstate="print"/>
          <a:srcRect/>
          <a:stretch>
            <a:fillRect/>
          </a:stretch>
        </p:blipFill>
        <p:spPr bwMode="auto">
          <a:xfrm>
            <a:off x="5029200" y="1635125"/>
            <a:ext cx="3657600" cy="4765675"/>
          </a:xfrm>
          <a:prstGeom prst="rect">
            <a:avLst/>
          </a:prstGeom>
          <a:noFill/>
          <a:ln w="19050">
            <a:solidFill>
              <a:srgbClr val="892034"/>
            </a:solidFill>
            <a:miter lim="800000"/>
            <a:headEnd/>
            <a:tailEnd/>
          </a:ln>
        </p:spPr>
      </p:pic>
      <p:sp>
        <p:nvSpPr>
          <p:cNvPr id="5" name="Title 4"/>
          <p:cNvSpPr>
            <a:spLocks noGrp="1"/>
          </p:cNvSpPr>
          <p:nvPr>
            <p:ph type="title"/>
          </p:nvPr>
        </p:nvSpPr>
        <p:spPr/>
        <p:txBody>
          <a:bodyPr>
            <a:normAutofit/>
          </a:bodyPr>
          <a:lstStyle/>
          <a:p>
            <a:r>
              <a:rPr lang="en-US" sz="4000" dirty="0" smtClean="0"/>
              <a:t>ACI – rebar, construction spec</a:t>
            </a:r>
            <a:endParaRPr lang="en-US" sz="4000" dirty="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3" name="Picture 3" descr="Cover shot AASHTO GFRP LRFD guide.png"/>
          <p:cNvPicPr>
            <a:picLocks noChangeAspect="1"/>
          </p:cNvPicPr>
          <p:nvPr/>
        </p:nvPicPr>
        <p:blipFill>
          <a:blip r:embed="rId3" cstate="print"/>
          <a:srcRect/>
          <a:stretch>
            <a:fillRect/>
          </a:stretch>
        </p:blipFill>
        <p:spPr bwMode="auto">
          <a:xfrm>
            <a:off x="533401" y="1598222"/>
            <a:ext cx="3480889" cy="4497778"/>
          </a:xfrm>
          <a:prstGeom prst="rect">
            <a:avLst/>
          </a:prstGeom>
          <a:noFill/>
          <a:ln w="19050">
            <a:solidFill>
              <a:srgbClr val="892034"/>
            </a:solidFill>
            <a:miter lim="800000"/>
            <a:headEnd/>
            <a:tailEnd/>
          </a:ln>
        </p:spPr>
      </p:pic>
      <p:sp>
        <p:nvSpPr>
          <p:cNvPr id="16394" name="Rectangle 11"/>
          <p:cNvSpPr>
            <a:spLocks noChangeArrowheads="1"/>
          </p:cNvSpPr>
          <p:nvPr/>
        </p:nvSpPr>
        <p:spPr bwMode="auto">
          <a:xfrm>
            <a:off x="4267200" y="1565731"/>
            <a:ext cx="4389438" cy="4401205"/>
          </a:xfrm>
          <a:prstGeom prst="rect">
            <a:avLst/>
          </a:prstGeom>
          <a:noFill/>
          <a:ln w="9525" algn="ctr">
            <a:noFill/>
            <a:miter lim="800000"/>
            <a:headEnd/>
            <a:tailEnd/>
          </a:ln>
        </p:spPr>
        <p:txBody>
          <a:bodyPr wrap="square">
            <a:spAutoFit/>
          </a:bodyPr>
          <a:lstStyle/>
          <a:p>
            <a:pPr marL="457200" indent="-457200" eaLnBrk="0" hangingPunct="0">
              <a:spcAft>
                <a:spcPts val="2400"/>
              </a:spcAft>
              <a:buFont typeface="Wingdings 3" pitchFamily="18" charset="2"/>
              <a:buChar char=""/>
            </a:pPr>
            <a:r>
              <a:rPr lang="en-US" sz="2400" dirty="0">
                <a:solidFill>
                  <a:schemeClr val="tx2"/>
                </a:solidFill>
              </a:rPr>
              <a:t>New AASHTO LRFD design guide specifications published 11/2009</a:t>
            </a:r>
          </a:p>
          <a:p>
            <a:pPr marL="457200" indent="-457200" eaLnBrk="0" hangingPunct="0">
              <a:spcAft>
                <a:spcPts val="2400"/>
              </a:spcAft>
              <a:buFont typeface="Wingdings 3" pitchFamily="18" charset="2"/>
              <a:buChar char=""/>
            </a:pPr>
            <a:r>
              <a:rPr lang="en-US" sz="2400" dirty="0">
                <a:solidFill>
                  <a:schemeClr val="tx2"/>
                </a:solidFill>
              </a:rPr>
              <a:t>Bridge decks and traffic railings, glass FRP (GFRP) bars</a:t>
            </a:r>
          </a:p>
          <a:p>
            <a:pPr marL="457200" indent="-457200" eaLnBrk="0" hangingPunct="0">
              <a:spcAft>
                <a:spcPts val="2400"/>
              </a:spcAft>
              <a:buFont typeface="Wingdings 3" pitchFamily="18" charset="2"/>
              <a:buChar char=""/>
            </a:pPr>
            <a:r>
              <a:rPr lang="en-US" sz="2400" dirty="0">
                <a:solidFill>
                  <a:schemeClr val="tx2"/>
                </a:solidFill>
                <a:cs typeface="Arial" charset="0"/>
              </a:rPr>
              <a:t>Specific properties of GFRP reinforcement, design algorithms and resistance factors, detailing, material and construction specifications</a:t>
            </a:r>
          </a:p>
        </p:txBody>
      </p:sp>
      <p:sp>
        <p:nvSpPr>
          <p:cNvPr id="5" name="Title 4"/>
          <p:cNvSpPr>
            <a:spLocks noGrp="1"/>
          </p:cNvSpPr>
          <p:nvPr>
            <p:ph type="title"/>
          </p:nvPr>
        </p:nvSpPr>
        <p:spPr/>
        <p:txBody>
          <a:bodyPr>
            <a:normAutofit/>
          </a:bodyPr>
          <a:lstStyle/>
          <a:p>
            <a:r>
              <a:rPr lang="en-US" sz="4000" dirty="0" smtClean="0"/>
              <a:t>AASHTO design guide</a:t>
            </a:r>
            <a:endParaRPr lang="en-US" sz="4000" dirty="0"/>
          </a:p>
        </p:txBody>
      </p:sp>
      <p:sp>
        <p:nvSpPr>
          <p:cNvPr id="6" name="Content Placeholder 5"/>
          <p:cNvSpPr>
            <a:spLocks noGrp="1"/>
          </p:cNvSpPr>
          <p:nvPr>
            <p:ph sz="quarter" idx="1"/>
          </p:nvPr>
        </p:nvSpPr>
        <p:spPr/>
        <p:txBody>
          <a:bodyPr/>
          <a:lstStyle/>
          <a:p>
            <a:pPr>
              <a:buNone/>
            </a:pPr>
            <a:endParaRPr lang="en-US" dirty="0">
              <a:solidFill>
                <a:schemeClr val="tx2"/>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a:spLocks noGrp="1"/>
          </p:cNvSpPr>
          <p:nvPr>
            <p:ph idx="1"/>
          </p:nvPr>
        </p:nvSpPr>
        <p:spPr>
          <a:xfrm>
            <a:off x="533400" y="1524000"/>
            <a:ext cx="8153400" cy="4525963"/>
          </a:xfrm>
        </p:spPr>
        <p:txBody>
          <a:bodyPr>
            <a:normAutofit/>
          </a:bodyPr>
          <a:lstStyle/>
          <a:p>
            <a:pPr eaLnBrk="1" hangingPunct="1"/>
            <a:r>
              <a:rPr lang="en-US" sz="2400" dirty="0" smtClean="0"/>
              <a:t>Formed in 1979</a:t>
            </a:r>
          </a:p>
          <a:p>
            <a:pPr eaLnBrk="1" hangingPunct="1"/>
            <a:r>
              <a:rPr lang="en-US" sz="2400" dirty="0" smtClean="0"/>
              <a:t>World’s largest composites trade association representing:</a:t>
            </a:r>
          </a:p>
        </p:txBody>
      </p:sp>
      <p:sp>
        <p:nvSpPr>
          <p:cNvPr id="4" name="Slide Number Placeholder 3"/>
          <p:cNvSpPr>
            <a:spLocks noGrp="1"/>
          </p:cNvSpPr>
          <p:nvPr>
            <p:ph type="sldNum" sz="quarter" idx="12"/>
          </p:nvPr>
        </p:nvSpPr>
        <p:spPr/>
        <p:txBody>
          <a:bodyPr>
            <a:normAutofit fontScale="85000" lnSpcReduction="20000"/>
          </a:bodyPr>
          <a:lstStyle/>
          <a:p>
            <a:pPr>
              <a:defRPr/>
            </a:pPr>
            <a:fld id="{8326E1E7-3687-41A2-8266-9C772D2023AD}" type="slidenum">
              <a:rPr lang="en-US"/>
              <a:pPr>
                <a:defRPr/>
              </a:pPr>
              <a:t>3</a:t>
            </a:fld>
            <a:endParaRPr lang="en-US" dirty="0"/>
          </a:p>
        </p:txBody>
      </p:sp>
      <p:graphicFrame>
        <p:nvGraphicFramePr>
          <p:cNvPr id="7" name="Diagram 6"/>
          <p:cNvGraphicFramePr/>
          <p:nvPr/>
        </p:nvGraphicFramePr>
        <p:xfrm>
          <a:off x="2362200" y="23622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7"/>
          <p:cNvSpPr>
            <a:spLocks noGrp="1"/>
          </p:cNvSpPr>
          <p:nvPr>
            <p:ph type="title"/>
          </p:nvPr>
        </p:nvSpPr>
        <p:spPr/>
        <p:txBody>
          <a:bodyPr>
            <a:normAutofit/>
          </a:bodyPr>
          <a:lstStyle/>
          <a:p>
            <a:r>
              <a:rPr lang="en-US" sz="4000" dirty="0" smtClean="0">
                <a:ln w="12700">
                  <a:noFill/>
                  <a:prstDash val="solid"/>
                </a:ln>
                <a:cs typeface="Arial" pitchFamily="34" charset="0"/>
              </a:rPr>
              <a:t>About ACMA</a:t>
            </a:r>
            <a:endParaRPr lang="en-US" sz="40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ACI Test methods</a:t>
            </a:r>
            <a:endParaRPr lang="en-US" sz="4000" dirty="0"/>
          </a:p>
        </p:txBody>
      </p:sp>
      <p:pic>
        <p:nvPicPr>
          <p:cNvPr id="3" name="Picture 4" descr="ACI440-3R-04"/>
          <p:cNvPicPr>
            <a:picLocks noChangeAspect="1" noChangeArrowheads="1"/>
          </p:cNvPicPr>
          <p:nvPr/>
        </p:nvPicPr>
        <p:blipFill>
          <a:blip r:embed="rId2" cstate="print"/>
          <a:srcRect/>
          <a:stretch>
            <a:fillRect/>
          </a:stretch>
        </p:blipFill>
        <p:spPr bwMode="auto">
          <a:xfrm>
            <a:off x="533401" y="1605382"/>
            <a:ext cx="3418027" cy="4490618"/>
          </a:xfrm>
          <a:prstGeom prst="rect">
            <a:avLst/>
          </a:prstGeom>
          <a:noFill/>
          <a:ln w="9525">
            <a:noFill/>
            <a:miter lim="800000"/>
            <a:headEnd/>
            <a:tailEnd/>
          </a:ln>
          <a:effectLst>
            <a:outerShdw blurRad="63500" dist="38099" dir="2700000" algn="ctr" rotWithShape="0">
              <a:srgbClr val="000000">
                <a:alpha val="74997"/>
              </a:srgbClr>
            </a:outerShdw>
          </a:effectLst>
        </p:spPr>
      </p:pic>
      <p:pic>
        <p:nvPicPr>
          <p:cNvPr id="4" name="Picture 5" descr="ASTM D7205"/>
          <p:cNvPicPr>
            <a:picLocks noChangeAspect="1" noChangeArrowheads="1"/>
          </p:cNvPicPr>
          <p:nvPr/>
        </p:nvPicPr>
        <p:blipFill>
          <a:blip r:embed="rId3" cstate="print"/>
          <a:srcRect/>
          <a:stretch>
            <a:fillRect/>
          </a:stretch>
        </p:blipFill>
        <p:spPr bwMode="auto">
          <a:xfrm>
            <a:off x="4495800" y="1524000"/>
            <a:ext cx="4103827" cy="5310835"/>
          </a:xfrm>
          <a:prstGeom prst="rect">
            <a:avLst/>
          </a:prstGeom>
          <a:noFill/>
          <a:ln w="9525">
            <a:noFill/>
            <a:miter lim="800000"/>
            <a:headEnd/>
            <a:tailEnd/>
          </a:ln>
          <a:effectLst>
            <a:outerShdw blurRad="63500" dist="38099" dir="2700000" algn="ctr" rotWithShape="0">
              <a:srgbClr val="000000">
                <a:alpha val="74997"/>
              </a:srgbClr>
            </a:outerShdw>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Rebar Test Methods</a:t>
            </a:r>
            <a:endParaRPr lang="en-US" sz="4000" dirty="0"/>
          </a:p>
        </p:txBody>
      </p:sp>
      <p:sp>
        <p:nvSpPr>
          <p:cNvPr id="3" name="Content Placeholder 2"/>
          <p:cNvSpPr>
            <a:spLocks noGrp="1"/>
          </p:cNvSpPr>
          <p:nvPr>
            <p:ph sz="quarter" idx="1"/>
          </p:nvPr>
        </p:nvSpPr>
        <p:spPr/>
        <p:txBody>
          <a:bodyPr/>
          <a:lstStyle/>
          <a:p>
            <a:r>
              <a:rPr lang="en-US" dirty="0" smtClean="0"/>
              <a:t>ACI 440.3R-04 – (12) test methods for FRP </a:t>
            </a:r>
            <a:r>
              <a:rPr lang="en-US" dirty="0" err="1" smtClean="0"/>
              <a:t>rebars</a:t>
            </a:r>
            <a:endParaRPr lang="en-US" dirty="0" smtClean="0"/>
          </a:p>
          <a:p>
            <a:r>
              <a:rPr lang="en-US" dirty="0" smtClean="0"/>
              <a:t>ASTM D30 (Composite Materials) and D30.05 (Structural Test Methods) committees, </a:t>
            </a:r>
            <a:r>
              <a:rPr lang="en-US" dirty="0" smtClean="0">
                <a:solidFill>
                  <a:srgbClr val="FF0000"/>
                </a:solidFill>
              </a:rPr>
              <a:t>now D30.10</a:t>
            </a:r>
            <a:endParaRPr lang="en-US" dirty="0">
              <a:solidFill>
                <a:srgbClr val="FF0000"/>
              </a:solidFill>
            </a:endParaRPr>
          </a:p>
        </p:txBody>
      </p:sp>
      <p:graphicFrame>
        <p:nvGraphicFramePr>
          <p:cNvPr id="4" name="Group 46"/>
          <p:cNvGraphicFramePr>
            <a:graphicFrameLocks noGrp="1"/>
          </p:cNvGraphicFramePr>
          <p:nvPr/>
        </p:nvGraphicFramePr>
        <p:xfrm>
          <a:off x="1371600" y="3200400"/>
          <a:ext cx="6629400" cy="2773680"/>
        </p:xfrm>
        <a:graphic>
          <a:graphicData uri="http://schemas.openxmlformats.org/drawingml/2006/table">
            <a:tbl>
              <a:tblPr/>
              <a:tblGrid>
                <a:gridCol w="4014788"/>
                <a:gridCol w="2614612"/>
              </a:tblGrid>
              <a:tr h="2730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ea typeface="Batang" pitchFamily="18" charset="-127"/>
                          <a:cs typeface="Times New Roman" pitchFamily="18" charset="0"/>
                        </a:rPr>
                        <a:t>Test Method</a:t>
                      </a:r>
                      <a:endParaRPr kumimoji="0" lang="en-US" sz="2000" b="0" i="0" u="none" strike="noStrike" cap="none" normalizeH="0" baseline="0" dirty="0" smtClean="0">
                        <a:ln>
                          <a:noFill/>
                        </a:ln>
                        <a:solidFill>
                          <a:schemeClr val="tx1"/>
                        </a:solidFill>
                        <a:effectLst/>
                        <a:latin typeface="Arial" charset="0"/>
                        <a:ea typeface="Batang" pitchFamily="18" charset="-127"/>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ASTM Standard</a:t>
                      </a:r>
                    </a:p>
                  </a:txBody>
                  <a:tcP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ea typeface="Batang" pitchFamily="18" charset="-127"/>
                          <a:cs typeface="Times New Roman" pitchFamily="18" charset="0"/>
                        </a:rPr>
                        <a:t>B.1.  Bar Cross-Section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D7205-06 (R11)</a:t>
                      </a:r>
                      <a:endParaRPr kumimoji="0" lang="en-US" sz="2000" b="1" i="0" u="none" strike="noStrike" cap="none" normalizeH="0" baseline="0" dirty="0" smtClean="0">
                        <a:ln>
                          <a:noFill/>
                        </a:ln>
                        <a:solidFill>
                          <a:srgbClr val="FF00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ea typeface="Batang" pitchFamily="18" charset="-127"/>
                          <a:cs typeface="Times New Roman" pitchFamily="18" charset="0"/>
                        </a:rPr>
                        <a:t>B.2.  Bar Tension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D7205-06 (R11)</a:t>
                      </a:r>
                      <a:endParaRPr kumimoji="0" lang="en-US" sz="2000" b="1" i="0" u="none" strike="noStrike" cap="none" normalizeH="0" baseline="0" dirty="0" smtClean="0">
                        <a:ln>
                          <a:noFill/>
                        </a:ln>
                        <a:solidFill>
                          <a:srgbClr val="FF00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ea typeface="Batang" pitchFamily="18" charset="-127"/>
                          <a:cs typeface="Times New Roman" pitchFamily="18" charset="0"/>
                        </a:rPr>
                        <a:t>B.4.  Bar Transverse Shear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D7617-11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ea typeface="Batang" pitchFamily="18" charset="-127"/>
                          <a:cs typeface="Times New Roman" pitchFamily="18" charset="0"/>
                        </a:rPr>
                        <a:t>B.6. Bar Alkaline Tension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0000"/>
                          </a:solidFill>
                          <a:effectLst/>
                          <a:latin typeface="Arial" charset="0"/>
                        </a:rPr>
                        <a:t>WK27200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ea typeface="Batang" pitchFamily="18" charset="-127"/>
                          <a:cs typeface="Times New Roman" pitchFamily="18" charset="0"/>
                        </a:rPr>
                        <a:t>B.8.  Bar Creep Rupture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D7337-07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ea typeface="Batang" pitchFamily="18" charset="-127"/>
                          <a:cs typeface="Times New Roman" pitchFamily="18" charset="0"/>
                        </a:rPr>
                        <a:t>App. A.  Bar Anchors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D7205-06 (R11)</a:t>
                      </a:r>
                      <a:endParaRPr kumimoji="0" lang="en-US" sz="2000" b="1" i="0" u="none" strike="noStrike" cap="none" normalizeH="0" baseline="0" dirty="0" smtClean="0">
                        <a:ln>
                          <a:noFill/>
                        </a:ln>
                        <a:solidFill>
                          <a:srgbClr val="FF00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1" name="Rectangle 9"/>
          <p:cNvSpPr>
            <a:spLocks noChangeArrowheads="1"/>
          </p:cNvSpPr>
          <p:nvPr/>
        </p:nvSpPr>
        <p:spPr bwMode="auto">
          <a:xfrm>
            <a:off x="4419600" y="1664017"/>
            <a:ext cx="4297363" cy="4431983"/>
          </a:xfrm>
          <a:prstGeom prst="rect">
            <a:avLst/>
          </a:prstGeom>
          <a:noFill/>
          <a:ln w="9525">
            <a:noFill/>
            <a:miter lim="800000"/>
            <a:headEnd/>
            <a:tailEnd/>
          </a:ln>
        </p:spPr>
        <p:txBody>
          <a:bodyPr lIns="0" tIns="0" rIns="0" bIns="0">
            <a:spAutoFit/>
          </a:bodyPr>
          <a:lstStyle/>
          <a:p>
            <a:pPr marL="344488" indent="-344488" eaLnBrk="0" hangingPunct="0">
              <a:buFont typeface="Wingdings 3" pitchFamily="18" charset="2"/>
              <a:buChar char=""/>
            </a:pPr>
            <a:r>
              <a:rPr lang="en-US" sz="2400" dirty="0" smtClean="0">
                <a:solidFill>
                  <a:schemeClr val="tx2"/>
                </a:solidFill>
              </a:rPr>
              <a:t>Technology </a:t>
            </a:r>
            <a:r>
              <a:rPr lang="en-US" sz="2400" dirty="0">
                <a:solidFill>
                  <a:schemeClr val="tx2"/>
                </a:solidFill>
              </a:rPr>
              <a:t>transitioned from government-subsidized research projects to actual commercialization</a:t>
            </a:r>
          </a:p>
          <a:p>
            <a:pPr marL="344488" indent="-344488" eaLnBrk="0" hangingPunct="0">
              <a:buFont typeface="Wingdings 3" pitchFamily="18" charset="2"/>
              <a:buChar char=""/>
            </a:pPr>
            <a:r>
              <a:rPr lang="en-US" sz="2400" dirty="0">
                <a:solidFill>
                  <a:schemeClr val="tx2"/>
                </a:solidFill>
              </a:rPr>
              <a:t>Experience gained on viability of construction management practices where </a:t>
            </a:r>
            <a:r>
              <a:rPr lang="en-US" sz="2400" u="sng" dirty="0">
                <a:solidFill>
                  <a:schemeClr val="tx2"/>
                </a:solidFill>
              </a:rPr>
              <a:t>FRP reinforcement is adopted through traditional bid letting processes and competitive bidding from multiple FRP bar suppliers</a:t>
            </a:r>
          </a:p>
        </p:txBody>
      </p:sp>
      <p:pic>
        <p:nvPicPr>
          <p:cNvPr id="21512" name="Picture 2"/>
          <p:cNvPicPr>
            <a:picLocks noChangeAspect="1" noChangeArrowheads="1"/>
          </p:cNvPicPr>
          <p:nvPr/>
        </p:nvPicPr>
        <p:blipFill>
          <a:blip r:embed="rId3" cstate="print"/>
          <a:srcRect/>
          <a:stretch>
            <a:fillRect/>
          </a:stretch>
        </p:blipFill>
        <p:spPr bwMode="auto">
          <a:xfrm>
            <a:off x="533400" y="1600200"/>
            <a:ext cx="3475038" cy="4497387"/>
          </a:xfrm>
          <a:prstGeom prst="rect">
            <a:avLst/>
          </a:prstGeom>
          <a:noFill/>
          <a:ln w="19050">
            <a:solidFill>
              <a:srgbClr val="892034"/>
            </a:solidFill>
            <a:miter lim="800000"/>
            <a:headEnd/>
            <a:tailEnd/>
          </a:ln>
        </p:spPr>
      </p:pic>
      <p:sp>
        <p:nvSpPr>
          <p:cNvPr id="4" name="Title 3"/>
          <p:cNvSpPr>
            <a:spLocks noGrp="1"/>
          </p:cNvSpPr>
          <p:nvPr>
            <p:ph type="title"/>
          </p:nvPr>
        </p:nvSpPr>
        <p:spPr>
          <a:xfrm>
            <a:off x="533400" y="228600"/>
            <a:ext cx="8382000" cy="990600"/>
          </a:xfrm>
        </p:spPr>
        <p:txBody>
          <a:bodyPr>
            <a:noAutofit/>
          </a:bodyPr>
          <a:lstStyle/>
          <a:p>
            <a:r>
              <a:rPr lang="en-US" sz="4000" dirty="0" smtClean="0"/>
              <a:t>Canada - Highway Bridge Design Code</a:t>
            </a:r>
            <a:endParaRPr lang="en-US" sz="4000" dirty="0"/>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Canadian Standards</a:t>
            </a:r>
            <a:endParaRPr lang="en-US" sz="4000" dirty="0"/>
          </a:p>
        </p:txBody>
      </p:sp>
      <p:sp>
        <p:nvSpPr>
          <p:cNvPr id="3" name="Content Placeholder 2"/>
          <p:cNvSpPr>
            <a:spLocks noGrp="1"/>
          </p:cNvSpPr>
          <p:nvPr>
            <p:ph sz="quarter" idx="1"/>
          </p:nvPr>
        </p:nvSpPr>
        <p:spPr>
          <a:xfrm>
            <a:off x="612648" y="1600200"/>
            <a:ext cx="3349752" cy="4495800"/>
          </a:xfrm>
        </p:spPr>
        <p:txBody>
          <a:bodyPr/>
          <a:lstStyle/>
          <a:p>
            <a:r>
              <a:rPr lang="en-US" dirty="0" smtClean="0"/>
              <a:t>CSA S807 – 09</a:t>
            </a:r>
          </a:p>
          <a:p>
            <a:r>
              <a:rPr lang="en-US" dirty="0" smtClean="0"/>
              <a:t>Qualification and QA criteria</a:t>
            </a:r>
            <a:endParaRPr lang="en-US" dirty="0"/>
          </a:p>
        </p:txBody>
      </p:sp>
      <p:pic>
        <p:nvPicPr>
          <p:cNvPr id="4" name="Picture 6" descr="Picture 5.png"/>
          <p:cNvPicPr>
            <a:picLocks noChangeAspect="1"/>
          </p:cNvPicPr>
          <p:nvPr/>
        </p:nvPicPr>
        <p:blipFill>
          <a:blip r:embed="rId2" cstate="print"/>
          <a:srcRect/>
          <a:stretch>
            <a:fillRect/>
          </a:stretch>
        </p:blipFill>
        <p:spPr bwMode="auto">
          <a:xfrm>
            <a:off x="4191000" y="1589428"/>
            <a:ext cx="4508572" cy="52685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6"/>
          <p:cNvSpPr txBox="1">
            <a:spLocks noChangeArrowheads="1"/>
          </p:cNvSpPr>
          <p:nvPr/>
        </p:nvSpPr>
        <p:spPr bwMode="auto">
          <a:xfrm>
            <a:off x="533400" y="76200"/>
            <a:ext cx="8153400" cy="1323439"/>
          </a:xfrm>
          <a:prstGeom prst="rect">
            <a:avLst/>
          </a:prstGeom>
          <a:noFill/>
          <a:ln w="12700">
            <a:noFill/>
            <a:miter lim="800000"/>
            <a:headEnd/>
            <a:tailEnd/>
          </a:ln>
        </p:spPr>
        <p:txBody>
          <a:bodyPr>
            <a:spAutoFit/>
          </a:bodyPr>
          <a:lstStyle/>
          <a:p>
            <a:pPr eaLnBrk="0" hangingPunct="0"/>
            <a:r>
              <a:rPr lang="en-US" sz="4000" dirty="0" smtClean="0">
                <a:solidFill>
                  <a:schemeClr val="tx2"/>
                </a:solidFill>
              </a:rPr>
              <a:t>Quality Assurance - </a:t>
            </a:r>
            <a:r>
              <a:rPr lang="en-US" sz="4000" b="0" dirty="0" smtClean="0">
                <a:solidFill>
                  <a:schemeClr val="tx2"/>
                </a:solidFill>
              </a:rPr>
              <a:t>Verification </a:t>
            </a:r>
            <a:r>
              <a:rPr lang="en-US" sz="4000" b="0" dirty="0">
                <a:solidFill>
                  <a:schemeClr val="tx2"/>
                </a:solidFill>
              </a:rPr>
              <a:t>and traceability of bar properties</a:t>
            </a:r>
          </a:p>
        </p:txBody>
      </p:sp>
      <p:pic>
        <p:nvPicPr>
          <p:cNvPr id="125955" name="Picture 5" descr="DSCN2169.jpg"/>
          <p:cNvPicPr>
            <a:picLocks noChangeAspect="1"/>
          </p:cNvPicPr>
          <p:nvPr/>
        </p:nvPicPr>
        <p:blipFill>
          <a:blip r:embed="rId3" cstate="print"/>
          <a:srcRect/>
          <a:stretch>
            <a:fillRect/>
          </a:stretch>
        </p:blipFill>
        <p:spPr bwMode="auto">
          <a:xfrm>
            <a:off x="228600" y="1905000"/>
            <a:ext cx="4267200" cy="3200400"/>
          </a:xfrm>
          <a:prstGeom prst="rect">
            <a:avLst/>
          </a:prstGeom>
          <a:noFill/>
          <a:ln w="9525">
            <a:noFill/>
            <a:miter lim="800000"/>
            <a:headEnd/>
            <a:tailEnd/>
          </a:ln>
        </p:spPr>
      </p:pic>
      <p:pic>
        <p:nvPicPr>
          <p:cNvPr id="125956" name="Picture 6" descr="RB5 SO#5040 Feb 2010.pdf"/>
          <p:cNvPicPr>
            <a:picLocks noChangeAspect="1"/>
          </p:cNvPicPr>
          <p:nvPr/>
        </p:nvPicPr>
        <p:blipFill>
          <a:blip r:embed="rId4" cstate="print"/>
          <a:srcRect/>
          <a:stretch>
            <a:fillRect/>
          </a:stretch>
        </p:blipFill>
        <p:spPr bwMode="auto">
          <a:xfrm>
            <a:off x="4495801" y="1295402"/>
            <a:ext cx="4352767" cy="56329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Durability</a:t>
            </a:r>
            <a:endParaRPr lang="en-US" sz="4000" dirty="0"/>
          </a:p>
        </p:txBody>
      </p:sp>
      <p:sp>
        <p:nvSpPr>
          <p:cNvPr id="3" name="Content Placeholder 2"/>
          <p:cNvSpPr>
            <a:spLocks noGrp="1"/>
          </p:cNvSpPr>
          <p:nvPr>
            <p:ph sz="quarter" idx="1"/>
          </p:nvPr>
        </p:nvSpPr>
        <p:spPr>
          <a:xfrm>
            <a:off x="612648" y="1600200"/>
            <a:ext cx="3806952" cy="4495800"/>
          </a:xfrm>
        </p:spPr>
        <p:txBody>
          <a:bodyPr>
            <a:noAutofit/>
          </a:bodyPr>
          <a:lstStyle/>
          <a:p>
            <a:pPr eaLnBrk="0" hangingPunct="0">
              <a:spcBef>
                <a:spcPts val="0"/>
              </a:spcBef>
            </a:pPr>
            <a:r>
              <a:rPr lang="en-US" sz="2800" dirty="0" smtClean="0"/>
              <a:t>ISIS Canada reports on Durability performance of GFRP bars in Bridge Decks in Service for 8-10 years</a:t>
            </a:r>
          </a:p>
          <a:p>
            <a:pPr eaLnBrk="0" hangingPunct="0">
              <a:spcBef>
                <a:spcPts val="0"/>
              </a:spcBef>
            </a:pPr>
            <a:r>
              <a:rPr lang="en-US" sz="2800" i="1" dirty="0" smtClean="0"/>
              <a:t>Multiple reports from several institutions</a:t>
            </a:r>
            <a:endParaRPr lang="en-US" sz="2800" dirty="0" smtClean="0"/>
          </a:p>
          <a:p>
            <a:endParaRPr lang="en-US" sz="2400" dirty="0"/>
          </a:p>
        </p:txBody>
      </p:sp>
      <p:pic>
        <p:nvPicPr>
          <p:cNvPr id="4" name="Picture 4" descr="ISIS durability report"/>
          <p:cNvPicPr>
            <a:picLocks noChangeAspect="1" noChangeArrowheads="1"/>
          </p:cNvPicPr>
          <p:nvPr/>
        </p:nvPicPr>
        <p:blipFill>
          <a:blip r:embed="rId2" cstate="print"/>
          <a:srcRect/>
          <a:stretch>
            <a:fillRect/>
          </a:stretch>
        </p:blipFill>
        <p:spPr bwMode="auto">
          <a:xfrm>
            <a:off x="4724400" y="1524000"/>
            <a:ext cx="4060507" cy="5240655"/>
          </a:xfrm>
          <a:prstGeom prst="rect">
            <a:avLst/>
          </a:prstGeom>
          <a:noFill/>
          <a:ln w="9525">
            <a:noFill/>
            <a:miter lim="800000"/>
            <a:headEnd/>
            <a:tailEnd/>
          </a:ln>
          <a:effectLst>
            <a:outerShdw blurRad="63500" dist="38099" dir="2700000" algn="ctr" rotWithShape="0">
              <a:srgbClr val="000000">
                <a:alpha val="74997"/>
              </a:srgbClr>
            </a:outerShdw>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1268" name="Picture 1028" descr="ISIS paper durability"/>
          <p:cNvPicPr>
            <a:picLocks noChangeAspect="1" noChangeArrowheads="1"/>
          </p:cNvPicPr>
          <p:nvPr/>
        </p:nvPicPr>
        <p:blipFill>
          <a:blip r:embed="rId3" cstate="print"/>
          <a:srcRect/>
          <a:stretch>
            <a:fillRect/>
          </a:stretch>
        </p:blipFill>
        <p:spPr bwMode="auto">
          <a:xfrm>
            <a:off x="3429000" y="303609"/>
            <a:ext cx="5081588" cy="6554391"/>
          </a:xfrm>
          <a:prstGeom prst="rect">
            <a:avLst/>
          </a:prstGeom>
          <a:solidFill>
            <a:srgbClr val="FFFF66"/>
          </a:solidFill>
          <a:ln w="9525">
            <a:noFill/>
            <a:miter lim="800000"/>
            <a:headEnd/>
            <a:tailEnd/>
          </a:ln>
          <a:effectLst>
            <a:outerShdw blurRad="63500" dist="38099" dir="2700000" algn="ctr" rotWithShape="0">
              <a:srgbClr val="000000">
                <a:alpha val="74997"/>
              </a:srgbClr>
            </a:outerShdw>
          </a:effectLst>
        </p:spPr>
      </p:pic>
      <p:sp>
        <p:nvSpPr>
          <p:cNvPr id="119811" name="Text Box 1033"/>
          <p:cNvSpPr txBox="1">
            <a:spLocks noChangeArrowheads="1"/>
          </p:cNvSpPr>
          <p:nvPr/>
        </p:nvSpPr>
        <p:spPr bwMode="auto">
          <a:xfrm>
            <a:off x="152400" y="2287994"/>
            <a:ext cx="3352800" cy="1369606"/>
          </a:xfrm>
          <a:prstGeom prst="rect">
            <a:avLst/>
          </a:prstGeom>
          <a:noFill/>
          <a:ln w="12700">
            <a:noFill/>
            <a:miter lim="800000"/>
            <a:headEnd/>
            <a:tailEnd/>
          </a:ln>
        </p:spPr>
        <p:txBody>
          <a:bodyPr wrap="square">
            <a:spAutoFit/>
          </a:bodyPr>
          <a:lstStyle/>
          <a:p>
            <a:pPr eaLnBrk="0" hangingPunct="0">
              <a:spcBef>
                <a:spcPct val="50000"/>
              </a:spcBef>
            </a:pPr>
            <a:r>
              <a:rPr lang="en-US" sz="2800" b="0" i="1" dirty="0"/>
              <a:t>NO Degradation of GFRP bars found !</a:t>
            </a:r>
            <a:endParaRPr lang="en-US" sz="2400" b="0" dirty="0"/>
          </a:p>
          <a:p>
            <a:pPr eaLnBrk="0" hangingPunct="0">
              <a:spcBef>
                <a:spcPct val="50000"/>
              </a:spcBef>
            </a:pPr>
            <a:endParaRPr lang="en-US" b="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5" name="Picture 1028" descr="Microscopy 1"/>
          <p:cNvPicPr>
            <a:picLocks noChangeAspect="1" noChangeArrowheads="1"/>
          </p:cNvPicPr>
          <p:nvPr/>
        </p:nvPicPr>
        <p:blipFill>
          <a:blip r:embed="rId3" cstate="print"/>
          <a:srcRect/>
          <a:stretch>
            <a:fillRect/>
          </a:stretch>
        </p:blipFill>
        <p:spPr bwMode="auto">
          <a:xfrm>
            <a:off x="4495800" y="2971800"/>
            <a:ext cx="4419600" cy="3673078"/>
          </a:xfrm>
          <a:prstGeom prst="rect">
            <a:avLst/>
          </a:prstGeom>
          <a:noFill/>
          <a:ln w="9525">
            <a:noFill/>
            <a:miter lim="800000"/>
            <a:headEnd/>
            <a:tailEnd/>
          </a:ln>
        </p:spPr>
      </p:pic>
      <p:pic>
        <p:nvPicPr>
          <p:cNvPr id="120836" name="Picture 1029" descr="Microscopy 2"/>
          <p:cNvPicPr>
            <a:picLocks noChangeAspect="1" noChangeArrowheads="1"/>
          </p:cNvPicPr>
          <p:nvPr/>
        </p:nvPicPr>
        <p:blipFill>
          <a:blip r:embed="rId4" cstate="print"/>
          <a:srcRect/>
          <a:stretch>
            <a:fillRect/>
          </a:stretch>
        </p:blipFill>
        <p:spPr bwMode="auto">
          <a:xfrm>
            <a:off x="152400" y="1752600"/>
            <a:ext cx="4800600" cy="3635872"/>
          </a:xfrm>
          <a:prstGeom prst="rect">
            <a:avLst/>
          </a:prstGeom>
          <a:noFill/>
          <a:ln w="9525">
            <a:noFill/>
            <a:miter lim="800000"/>
            <a:headEnd/>
            <a:tailEnd/>
          </a:ln>
        </p:spPr>
      </p:pic>
      <p:sp>
        <p:nvSpPr>
          <p:cNvPr id="5" name="Title 1"/>
          <p:cNvSpPr>
            <a:spLocks noGrp="1"/>
          </p:cNvSpPr>
          <p:nvPr>
            <p:ph type="title"/>
          </p:nvPr>
        </p:nvSpPr>
        <p:spPr>
          <a:xfrm>
            <a:off x="612648" y="228600"/>
            <a:ext cx="8153400" cy="990600"/>
          </a:xfrm>
        </p:spPr>
        <p:txBody>
          <a:bodyPr/>
          <a:lstStyle/>
          <a:p>
            <a:r>
              <a:rPr lang="en-US" dirty="0" smtClean="0"/>
              <a:t>…..a closer look</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Many installations and growing</a:t>
            </a:r>
            <a:endParaRPr lang="en-US" dirty="0"/>
          </a:p>
        </p:txBody>
      </p:sp>
      <p:sp>
        <p:nvSpPr>
          <p:cNvPr id="3" name="Title 2"/>
          <p:cNvSpPr>
            <a:spLocks noGrp="1"/>
          </p:cNvSpPr>
          <p:nvPr>
            <p:ph type="title"/>
          </p:nvPr>
        </p:nvSpPr>
        <p:spPr/>
        <p:txBody>
          <a:bodyPr>
            <a:normAutofit/>
          </a:bodyPr>
          <a:lstStyle/>
          <a:p>
            <a:r>
              <a:rPr lang="en-US" dirty="0" smtClean="0"/>
              <a:t>Applications</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026"/>
          <p:cNvSpPr>
            <a:spLocks noGrp="1" noChangeArrowheads="1"/>
          </p:cNvSpPr>
          <p:nvPr>
            <p:ph type="title"/>
          </p:nvPr>
        </p:nvSpPr>
        <p:spPr/>
        <p:txBody>
          <a:bodyPr>
            <a:normAutofit/>
          </a:bodyPr>
          <a:lstStyle/>
          <a:p>
            <a:pPr algn="l"/>
            <a:r>
              <a:rPr lang="en-US" sz="4000" dirty="0"/>
              <a:t>TEA-21</a:t>
            </a:r>
          </a:p>
        </p:txBody>
      </p:sp>
      <p:sp>
        <p:nvSpPr>
          <p:cNvPr id="102403" name="Rectangle 1027"/>
          <p:cNvSpPr>
            <a:spLocks noGrp="1" noChangeArrowheads="1"/>
          </p:cNvSpPr>
          <p:nvPr>
            <p:ph type="body" idx="1"/>
          </p:nvPr>
        </p:nvSpPr>
        <p:spPr>
          <a:xfrm>
            <a:off x="685800" y="1828800"/>
            <a:ext cx="7772400" cy="4267200"/>
          </a:xfrm>
        </p:spPr>
        <p:txBody>
          <a:bodyPr>
            <a:normAutofit lnSpcReduction="10000"/>
          </a:bodyPr>
          <a:lstStyle/>
          <a:p>
            <a:pPr>
              <a:buClr>
                <a:schemeClr val="hlink"/>
              </a:buClr>
            </a:pPr>
            <a:r>
              <a:rPr lang="en-US" sz="2800" dirty="0"/>
              <a:t>FY 98-03 - IBRC Program</a:t>
            </a:r>
          </a:p>
          <a:p>
            <a:pPr>
              <a:buClr>
                <a:schemeClr val="hlink"/>
              </a:buClr>
            </a:pPr>
            <a:r>
              <a:rPr lang="en-US" sz="2800" dirty="0"/>
              <a:t>124 FRP Projects - $87M funded</a:t>
            </a:r>
          </a:p>
          <a:p>
            <a:pPr lvl="1">
              <a:buClr>
                <a:schemeClr val="hlink"/>
              </a:buClr>
              <a:buFontTx/>
              <a:buChar char="•"/>
            </a:pPr>
            <a:r>
              <a:rPr lang="en-US" sz="2400" dirty="0"/>
              <a:t>44 decks</a:t>
            </a:r>
          </a:p>
          <a:p>
            <a:pPr lvl="1">
              <a:buClr>
                <a:schemeClr val="hlink"/>
              </a:buClr>
              <a:buFontTx/>
              <a:buChar char="•"/>
            </a:pPr>
            <a:r>
              <a:rPr lang="en-US" sz="2400" b="1" dirty="0">
                <a:solidFill>
                  <a:srgbClr val="FF0000"/>
                </a:solidFill>
              </a:rPr>
              <a:t>14 rebar</a:t>
            </a:r>
          </a:p>
          <a:p>
            <a:pPr lvl="1">
              <a:buClr>
                <a:schemeClr val="hlink"/>
              </a:buClr>
              <a:buFontTx/>
              <a:buChar char="•"/>
            </a:pPr>
            <a:r>
              <a:rPr lang="en-US" sz="2400" dirty="0"/>
              <a:t>33 repair</a:t>
            </a:r>
          </a:p>
          <a:p>
            <a:pPr lvl="1">
              <a:buClr>
                <a:schemeClr val="hlink"/>
              </a:buClr>
              <a:buFontTx/>
              <a:buChar char="•"/>
            </a:pPr>
            <a:r>
              <a:rPr lang="en-US" sz="2400" dirty="0"/>
              <a:t>6 tendons</a:t>
            </a:r>
          </a:p>
          <a:p>
            <a:pPr lvl="1">
              <a:buClr>
                <a:schemeClr val="hlink"/>
              </a:buClr>
              <a:buFontTx/>
              <a:buChar char="•"/>
            </a:pPr>
            <a:r>
              <a:rPr lang="en-US" sz="2400" dirty="0"/>
              <a:t>27 others (i.e. FRP </a:t>
            </a:r>
            <a:r>
              <a:rPr lang="en-US" sz="2400" dirty="0" err="1"/>
              <a:t>glulam</a:t>
            </a:r>
            <a:r>
              <a:rPr lang="en-US" sz="2400" dirty="0"/>
              <a:t>)</a:t>
            </a:r>
          </a:p>
          <a:p>
            <a:pPr>
              <a:buClr>
                <a:schemeClr val="hlink"/>
              </a:buClr>
            </a:pPr>
            <a:r>
              <a:rPr lang="en-US" sz="2800" dirty="0"/>
              <a:t>19 states with FRP decks</a:t>
            </a:r>
          </a:p>
          <a:p>
            <a:pPr>
              <a:buClr>
                <a:schemeClr val="hlink"/>
              </a:buClr>
            </a:pPr>
            <a:r>
              <a:rPr lang="en-US" sz="2800" dirty="0"/>
              <a:t>Future funding - uncertain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ACMA Industry Council</a:t>
            </a:r>
            <a:endParaRPr lang="en-US" sz="4000" dirty="0"/>
          </a:p>
        </p:txBody>
      </p:sp>
      <p:sp>
        <p:nvSpPr>
          <p:cNvPr id="3" name="Content Placeholder 2"/>
          <p:cNvSpPr>
            <a:spLocks noGrp="1"/>
          </p:cNvSpPr>
          <p:nvPr>
            <p:ph sz="quarter" idx="1"/>
          </p:nvPr>
        </p:nvSpPr>
        <p:spPr/>
        <p:txBody>
          <a:bodyPr/>
          <a:lstStyle/>
          <a:p>
            <a:r>
              <a:rPr lang="en-US" sz="2800" b="1" dirty="0" smtClean="0"/>
              <a:t>Mission</a:t>
            </a:r>
            <a:r>
              <a:rPr lang="en-US" sz="2800" dirty="0" smtClean="0"/>
              <a:t> - Promote the use and growth of FRP reinforcement (rebar, tendons &amp; grids) in concrete and masonry applications through development of quality procedures, industry specifications, performance standards, and field application guidelines.</a:t>
            </a:r>
          </a:p>
          <a:p>
            <a:endParaRPr lang="en-US" dirty="0"/>
          </a:p>
        </p:txBody>
      </p:sp>
      <p:pic>
        <p:nvPicPr>
          <p:cNvPr id="4" name="Picture 1"/>
          <p:cNvPicPr>
            <a:picLocks noChangeAspect="1" noChangeArrowheads="1"/>
          </p:cNvPicPr>
          <p:nvPr/>
        </p:nvPicPr>
        <p:blipFill>
          <a:blip r:embed="rId2" cstate="print"/>
          <a:srcRect/>
          <a:stretch>
            <a:fillRect/>
          </a:stretch>
        </p:blipFill>
        <p:spPr bwMode="auto">
          <a:xfrm>
            <a:off x="1371600" y="4114800"/>
            <a:ext cx="6000792" cy="13573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Installations Today</a:t>
            </a:r>
            <a:endParaRPr lang="en-US" sz="4000" dirty="0"/>
          </a:p>
        </p:txBody>
      </p:sp>
      <p:sp>
        <p:nvSpPr>
          <p:cNvPr id="3" name="Content Placeholder 2"/>
          <p:cNvSpPr>
            <a:spLocks noGrp="1"/>
          </p:cNvSpPr>
          <p:nvPr>
            <p:ph sz="quarter" idx="1"/>
          </p:nvPr>
        </p:nvSpPr>
        <p:spPr/>
        <p:txBody>
          <a:bodyPr>
            <a:normAutofit lnSpcReduction="10000"/>
          </a:bodyPr>
          <a:lstStyle/>
          <a:p>
            <a:r>
              <a:rPr lang="en-US" dirty="0" smtClean="0"/>
              <a:t>In the U.S.</a:t>
            </a:r>
          </a:p>
          <a:p>
            <a:pPr lvl="1"/>
            <a:r>
              <a:rPr lang="en-US" dirty="0" smtClean="0"/>
              <a:t>&gt;190 installations that use FRP composites</a:t>
            </a:r>
          </a:p>
          <a:p>
            <a:pPr lvl="1"/>
            <a:r>
              <a:rPr lang="en-US" dirty="0" smtClean="0"/>
              <a:t>&gt;50 installations where FRP bars are used in bridge decks</a:t>
            </a:r>
          </a:p>
          <a:p>
            <a:pPr lvl="1"/>
            <a:r>
              <a:rPr lang="en-US" dirty="0" smtClean="0"/>
              <a:t>15 states (CO, FL, IA, IN, KY, MO, NC, NY, OH, OR, TX, UT, VT, WI, WV) use FRP bars in bridge decks</a:t>
            </a:r>
          </a:p>
          <a:p>
            <a:r>
              <a:rPr lang="en-US" dirty="0" smtClean="0"/>
              <a:t>In Canada, </a:t>
            </a:r>
          </a:p>
          <a:p>
            <a:pPr lvl="1"/>
            <a:r>
              <a:rPr lang="en-US" dirty="0" smtClean="0"/>
              <a:t>&gt;195 installations that use FRP composites</a:t>
            </a:r>
          </a:p>
          <a:p>
            <a:pPr lvl="1"/>
            <a:r>
              <a:rPr lang="en-US" dirty="0" smtClean="0"/>
              <a:t>190 installations use FRP bars in bridge decks, parapets, barriers, sidewalks</a:t>
            </a:r>
          </a:p>
          <a:p>
            <a:pPr lvl="1"/>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Applications</a:t>
            </a:r>
            <a:endParaRPr lang="en-US" sz="4000" dirty="0"/>
          </a:p>
        </p:txBody>
      </p:sp>
      <p:sp>
        <p:nvSpPr>
          <p:cNvPr id="3" name="Content Placeholder 2"/>
          <p:cNvSpPr>
            <a:spLocks noGrp="1"/>
          </p:cNvSpPr>
          <p:nvPr>
            <p:ph sz="quarter" idx="1"/>
          </p:nvPr>
        </p:nvSpPr>
        <p:spPr/>
        <p:txBody>
          <a:bodyPr/>
          <a:lstStyle/>
          <a:p>
            <a:r>
              <a:rPr lang="en-US" dirty="0" smtClean="0"/>
              <a:t>Cast in Place</a:t>
            </a:r>
          </a:p>
          <a:p>
            <a:r>
              <a:rPr lang="en-US" dirty="0" smtClean="0"/>
              <a:t>Precast</a:t>
            </a:r>
          </a:p>
          <a:p>
            <a:r>
              <a:rPr lang="en-US" dirty="0" smtClean="0"/>
              <a:t>Top mat</a:t>
            </a:r>
          </a:p>
          <a:p>
            <a:r>
              <a:rPr lang="en-US" dirty="0" smtClean="0"/>
              <a:t>Top and bottom mat</a:t>
            </a:r>
          </a:p>
          <a:p>
            <a:r>
              <a:rPr lang="en-US" dirty="0" smtClean="0"/>
              <a:t>Decks, parapets, sidewalks</a:t>
            </a:r>
          </a:p>
          <a:p>
            <a:r>
              <a:rPr lang="en-US" dirty="0" smtClean="0"/>
              <a:t>Other applications: tunneling (soft eye, seawalls, MRI rooms, light rail foundations, railway girders, culverts, and many more.</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normAutofit fontScale="90000"/>
          </a:bodyPr>
          <a:lstStyle/>
          <a:p>
            <a:pPr eaLnBrk="1" hangingPunct="1"/>
            <a:r>
              <a:rPr lang="en-US" dirty="0" smtClean="0">
                <a:solidFill>
                  <a:srgbClr val="66FFFF"/>
                </a:solidFill>
                <a:latin typeface="Garamond" pitchFamily="18" charset="0"/>
              </a:rPr>
              <a:t/>
            </a:r>
            <a:br>
              <a:rPr lang="en-US" dirty="0" smtClean="0">
                <a:solidFill>
                  <a:srgbClr val="66FFFF"/>
                </a:solidFill>
                <a:latin typeface="Garamond" pitchFamily="18" charset="0"/>
              </a:rPr>
            </a:br>
            <a:endParaRPr lang="en-US" dirty="0" smtClean="0">
              <a:solidFill>
                <a:srgbClr val="66FFFF"/>
              </a:solidFill>
              <a:latin typeface="Garamond" pitchFamily="18" charset="0"/>
            </a:endParaRPr>
          </a:p>
        </p:txBody>
      </p:sp>
      <p:sp>
        <p:nvSpPr>
          <p:cNvPr id="171011" name="Text Box 3"/>
          <p:cNvSpPr txBox="1">
            <a:spLocks noChangeArrowheads="1"/>
          </p:cNvSpPr>
          <p:nvPr/>
        </p:nvSpPr>
        <p:spPr bwMode="auto">
          <a:xfrm>
            <a:off x="762000" y="-76200"/>
            <a:ext cx="7924800" cy="1323439"/>
          </a:xfrm>
          <a:prstGeom prst="rect">
            <a:avLst/>
          </a:prstGeom>
          <a:noFill/>
          <a:ln w="9525">
            <a:noFill/>
            <a:miter lim="800000"/>
            <a:headEnd/>
            <a:tailEnd/>
          </a:ln>
        </p:spPr>
        <p:txBody>
          <a:bodyPr>
            <a:spAutoFit/>
          </a:bodyPr>
          <a:lstStyle/>
          <a:p>
            <a:r>
              <a:rPr lang="en-US" sz="4000" dirty="0" smtClean="0">
                <a:solidFill>
                  <a:schemeClr val="tx2"/>
                </a:solidFill>
                <a:cs typeface="Arial" charset="0"/>
              </a:rPr>
              <a:t>FRP Rebar for Decks &amp;</a:t>
            </a:r>
          </a:p>
          <a:p>
            <a:r>
              <a:rPr lang="en-US" sz="4000" dirty="0" smtClean="0">
                <a:solidFill>
                  <a:schemeClr val="tx2"/>
                </a:solidFill>
                <a:cs typeface="Arial" charset="0"/>
              </a:rPr>
              <a:t>Approach Slabs</a:t>
            </a:r>
            <a:endParaRPr lang="en-US" sz="4000" dirty="0">
              <a:solidFill>
                <a:schemeClr val="tx2"/>
              </a:solidFill>
              <a:cs typeface="Arial" charset="0"/>
            </a:endParaRPr>
          </a:p>
        </p:txBody>
      </p:sp>
      <p:sp>
        <p:nvSpPr>
          <p:cNvPr id="6" name="Rectangle 2"/>
          <p:cNvSpPr>
            <a:spLocks noChangeArrowheads="1"/>
          </p:cNvSpPr>
          <p:nvPr/>
        </p:nvSpPr>
        <p:spPr bwMode="auto">
          <a:xfrm>
            <a:off x="7242175" y="863600"/>
            <a:ext cx="1901825" cy="328613"/>
          </a:xfrm>
          <a:prstGeom prst="rect">
            <a:avLst/>
          </a:prstGeom>
          <a:solidFill>
            <a:srgbClr val="84ADD6">
              <a:alpha val="50195"/>
            </a:srgbClr>
          </a:solidFill>
          <a:ln w="9525">
            <a:noFill/>
            <a:miter lim="800000"/>
            <a:headEnd/>
            <a:tailEnd/>
          </a:ln>
        </p:spPr>
        <p:txBody>
          <a:bodyPr wrap="none" anchor="ctr"/>
          <a:lstStyle/>
          <a:p>
            <a:endParaRPr lang="en-US"/>
          </a:p>
        </p:txBody>
      </p:sp>
      <p:sp>
        <p:nvSpPr>
          <p:cNvPr id="7" name="Text Box 3"/>
          <p:cNvSpPr txBox="1">
            <a:spLocks noChangeArrowheads="1"/>
          </p:cNvSpPr>
          <p:nvPr/>
        </p:nvSpPr>
        <p:spPr bwMode="auto">
          <a:xfrm>
            <a:off x="6781800" y="838200"/>
            <a:ext cx="2362200" cy="396875"/>
          </a:xfrm>
          <a:prstGeom prst="rect">
            <a:avLst/>
          </a:prstGeom>
          <a:noFill/>
          <a:ln w="9525">
            <a:noFill/>
            <a:miter lim="800000"/>
            <a:headEnd/>
            <a:tailEnd/>
          </a:ln>
        </p:spPr>
        <p:txBody>
          <a:bodyPr>
            <a:spAutoFit/>
          </a:bodyPr>
          <a:lstStyle/>
          <a:p>
            <a:pPr algn="r">
              <a:spcBef>
                <a:spcPct val="50000"/>
              </a:spcBef>
            </a:pPr>
            <a:r>
              <a:rPr lang="en-US" sz="2000" b="1" dirty="0">
                <a:solidFill>
                  <a:schemeClr val="bg1"/>
                </a:solidFill>
                <a:latin typeface="Arial Narrow" pitchFamily="34" charset="0"/>
              </a:rPr>
              <a:t>Applications</a:t>
            </a:r>
          </a:p>
        </p:txBody>
      </p:sp>
      <p:graphicFrame>
        <p:nvGraphicFramePr>
          <p:cNvPr id="23" name="Diagram 22"/>
          <p:cNvGraphicFramePr/>
          <p:nvPr/>
        </p:nvGraphicFramePr>
        <p:xfrm>
          <a:off x="91440" y="1651000"/>
          <a:ext cx="893826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5" name="Picture 3"/>
          <p:cNvPicPr>
            <a:picLocks noChangeAspect="1" noChangeArrowheads="1"/>
          </p:cNvPicPr>
          <p:nvPr/>
        </p:nvPicPr>
        <p:blipFill>
          <a:blip r:embed="rId8" cstate="print"/>
          <a:srcRect/>
          <a:stretch>
            <a:fillRect/>
          </a:stretch>
        </p:blipFill>
        <p:spPr bwMode="auto">
          <a:xfrm>
            <a:off x="150277" y="1806676"/>
            <a:ext cx="2290476" cy="1442359"/>
          </a:xfrm>
          <a:prstGeom prst="rect">
            <a:avLst/>
          </a:prstGeom>
          <a:noFill/>
          <a:ln w="9525">
            <a:solidFill>
              <a:schemeClr val="bg2"/>
            </a:solidFill>
            <a:miter lim="800000"/>
            <a:headEnd/>
            <a:tailEnd/>
          </a:ln>
        </p:spPr>
      </p:pic>
      <p:pic>
        <p:nvPicPr>
          <p:cNvPr id="19" name="Picture 12" descr="cast2"/>
          <p:cNvPicPr>
            <a:picLocks noChangeAspect="1" noChangeArrowheads="1"/>
          </p:cNvPicPr>
          <p:nvPr/>
        </p:nvPicPr>
        <p:blipFill>
          <a:blip r:embed="rId9" cstate="print">
            <a:lum bright="10000"/>
          </a:blip>
          <a:srcRect/>
          <a:stretch>
            <a:fillRect/>
          </a:stretch>
        </p:blipFill>
        <p:spPr bwMode="auto">
          <a:xfrm>
            <a:off x="2473169" y="1809355"/>
            <a:ext cx="2139312" cy="1435308"/>
          </a:xfrm>
          <a:prstGeom prst="rect">
            <a:avLst/>
          </a:prstGeom>
          <a:solidFill>
            <a:schemeClr val="tx1"/>
          </a:solidFill>
          <a:ln w="9525">
            <a:solidFill>
              <a:schemeClr val="bg2"/>
            </a:solidFill>
            <a:miter lim="800000"/>
            <a:headEnd/>
            <a:tailEnd/>
          </a:ln>
        </p:spPr>
      </p:pic>
      <p:sp>
        <p:nvSpPr>
          <p:cNvPr id="27" name="TextBox 26"/>
          <p:cNvSpPr txBox="1"/>
          <p:nvPr/>
        </p:nvSpPr>
        <p:spPr>
          <a:xfrm>
            <a:off x="2560320" y="3538970"/>
            <a:ext cx="1813560" cy="1015663"/>
          </a:xfrm>
          <a:prstGeom prst="rect">
            <a:avLst/>
          </a:prstGeom>
          <a:noFill/>
        </p:spPr>
        <p:txBody>
          <a:bodyPr wrap="square" rtlCol="0">
            <a:spAutoFit/>
          </a:bodyPr>
          <a:lstStyle/>
          <a:p>
            <a:pPr algn="ctr"/>
            <a:r>
              <a:rPr lang="en-US" sz="2000" dirty="0" smtClean="0">
                <a:solidFill>
                  <a:schemeClr val="bg1"/>
                </a:solidFill>
                <a:latin typeface="+mj-lt"/>
              </a:rPr>
              <a:t>Taylor Bridge</a:t>
            </a:r>
          </a:p>
          <a:p>
            <a:pPr algn="ctr"/>
            <a:r>
              <a:rPr lang="en-US" sz="2000" dirty="0" smtClean="0">
                <a:solidFill>
                  <a:schemeClr val="bg1"/>
                </a:solidFill>
                <a:latin typeface="+mj-lt"/>
              </a:rPr>
              <a:t>Manitoba</a:t>
            </a:r>
          </a:p>
          <a:p>
            <a:pPr algn="ctr"/>
            <a:r>
              <a:rPr lang="en-US" sz="2000" dirty="0" smtClean="0">
                <a:solidFill>
                  <a:schemeClr val="bg1"/>
                </a:solidFill>
                <a:latin typeface="+mj-lt"/>
              </a:rPr>
              <a:t>Canada</a:t>
            </a:r>
            <a:endParaRPr lang="en-US" sz="2000" dirty="0">
              <a:solidFill>
                <a:schemeClr val="bg1"/>
              </a:solidFill>
              <a:latin typeface="+mj-lt"/>
            </a:endParaRPr>
          </a:p>
        </p:txBody>
      </p:sp>
      <p:pic>
        <p:nvPicPr>
          <p:cNvPr id="13" name="Picture 6"/>
          <p:cNvPicPr>
            <a:picLocks noChangeAspect="1" noChangeArrowheads="1"/>
          </p:cNvPicPr>
          <p:nvPr/>
        </p:nvPicPr>
        <p:blipFill>
          <a:blip r:embed="rId10" cstate="print"/>
          <a:srcRect t="3704"/>
          <a:stretch>
            <a:fillRect/>
          </a:stretch>
        </p:blipFill>
        <p:spPr bwMode="auto">
          <a:xfrm>
            <a:off x="4645478" y="1798112"/>
            <a:ext cx="2122581" cy="1454046"/>
          </a:xfrm>
          <a:prstGeom prst="rect">
            <a:avLst/>
          </a:prstGeom>
          <a:noFill/>
          <a:ln w="9525">
            <a:solidFill>
              <a:schemeClr val="bg2"/>
            </a:solidFill>
            <a:miter lim="800000"/>
            <a:headEnd/>
            <a:tailEnd/>
          </a:ln>
        </p:spPr>
      </p:pic>
      <p:pic>
        <p:nvPicPr>
          <p:cNvPr id="16" name="Picture 9"/>
          <p:cNvPicPr>
            <a:picLocks noChangeAspect="1" noChangeArrowheads="1"/>
          </p:cNvPicPr>
          <p:nvPr/>
        </p:nvPicPr>
        <p:blipFill>
          <a:blip r:embed="rId11" cstate="print"/>
          <a:srcRect/>
          <a:stretch>
            <a:fillRect/>
          </a:stretch>
        </p:blipFill>
        <p:spPr bwMode="auto">
          <a:xfrm>
            <a:off x="6805534" y="1801860"/>
            <a:ext cx="2113614" cy="1450298"/>
          </a:xfrm>
          <a:prstGeom prst="rect">
            <a:avLst/>
          </a:prstGeom>
          <a:noFill/>
          <a:ln w="9525">
            <a:solidFill>
              <a:schemeClr val="bg2"/>
            </a:solid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sans titre23"/>
          <p:cNvPicPr>
            <a:picLocks noChangeAspect="1" noChangeArrowheads="1"/>
          </p:cNvPicPr>
          <p:nvPr/>
        </p:nvPicPr>
        <p:blipFill>
          <a:blip r:embed="rId3" cstate="print"/>
          <a:srcRect/>
          <a:stretch>
            <a:fillRect/>
          </a:stretch>
        </p:blipFill>
        <p:spPr bwMode="auto">
          <a:xfrm>
            <a:off x="228600" y="1857364"/>
            <a:ext cx="4325938" cy="3441711"/>
          </a:xfrm>
          <a:prstGeom prst="rect">
            <a:avLst/>
          </a:prstGeom>
          <a:noFill/>
          <a:ln w="9525">
            <a:noFill/>
            <a:miter lim="800000"/>
            <a:headEnd/>
            <a:tailEnd/>
          </a:ln>
        </p:spPr>
      </p:pic>
      <p:sp>
        <p:nvSpPr>
          <p:cNvPr id="7" name="Text Box 5"/>
          <p:cNvSpPr txBox="1">
            <a:spLocks noChangeArrowheads="1"/>
          </p:cNvSpPr>
          <p:nvPr/>
        </p:nvSpPr>
        <p:spPr bwMode="auto">
          <a:xfrm>
            <a:off x="304801" y="5410200"/>
            <a:ext cx="4114800" cy="707886"/>
          </a:xfrm>
          <a:prstGeom prst="rect">
            <a:avLst/>
          </a:prstGeom>
          <a:noFill/>
          <a:ln w="9525">
            <a:noFill/>
            <a:miter lim="800000"/>
            <a:headEnd/>
            <a:tailEnd/>
          </a:ln>
        </p:spPr>
        <p:txBody>
          <a:bodyPr wrap="square">
            <a:spAutoFit/>
          </a:bodyPr>
          <a:lstStyle/>
          <a:p>
            <a:pPr algn="ctr" eaLnBrk="0" hangingPunct="0"/>
            <a:r>
              <a:rPr lang="fr-CA" sz="2000" b="1" dirty="0">
                <a:latin typeface="Arial" charset="0"/>
              </a:rPr>
              <a:t>Concrete </a:t>
            </a:r>
            <a:r>
              <a:rPr lang="fr-CA" sz="2000" b="1" dirty="0" smtClean="0">
                <a:latin typeface="Arial" charset="0"/>
              </a:rPr>
              <a:t>cast-in-place</a:t>
            </a:r>
          </a:p>
          <a:p>
            <a:pPr algn="ctr" eaLnBrk="0" hangingPunct="0"/>
            <a:r>
              <a:rPr lang="fr-CA" sz="2000" b="1" dirty="0" smtClean="0">
                <a:latin typeface="Arial" charset="0"/>
              </a:rPr>
              <a:t>May 2002</a:t>
            </a:r>
            <a:endParaRPr lang="fr-CA" sz="2000" b="1" dirty="0">
              <a:latin typeface="Arial" charset="0"/>
            </a:endParaRPr>
          </a:p>
        </p:txBody>
      </p:sp>
      <p:sp>
        <p:nvSpPr>
          <p:cNvPr id="8" name="Text Box 6"/>
          <p:cNvSpPr txBox="1">
            <a:spLocks noChangeArrowheads="1"/>
          </p:cNvSpPr>
          <p:nvPr/>
        </p:nvSpPr>
        <p:spPr bwMode="auto">
          <a:xfrm>
            <a:off x="4724400" y="5410200"/>
            <a:ext cx="4191000" cy="701675"/>
          </a:xfrm>
          <a:prstGeom prst="rect">
            <a:avLst/>
          </a:prstGeom>
          <a:noFill/>
          <a:ln w="9525">
            <a:noFill/>
            <a:miter lim="800000"/>
            <a:headEnd/>
            <a:tailEnd/>
          </a:ln>
        </p:spPr>
        <p:txBody>
          <a:bodyPr>
            <a:spAutoFit/>
          </a:bodyPr>
          <a:lstStyle/>
          <a:p>
            <a:pPr algn="ctr" eaLnBrk="0" hangingPunct="0"/>
            <a:r>
              <a:rPr lang="en-CA" sz="2000" b="1" dirty="0">
                <a:latin typeface="Arial" charset="0"/>
              </a:rPr>
              <a:t>Bridge </a:t>
            </a:r>
            <a:r>
              <a:rPr lang="en-CA" sz="2000" b="1" dirty="0" smtClean="0">
                <a:latin typeface="Arial" charset="0"/>
              </a:rPr>
              <a:t>opened </a:t>
            </a:r>
            <a:r>
              <a:rPr lang="en-CA" sz="2000" b="1" dirty="0">
                <a:latin typeface="Arial" charset="0"/>
              </a:rPr>
              <a:t>to traffic </a:t>
            </a:r>
            <a:endParaRPr lang="en-CA" sz="2000" b="1" dirty="0" smtClean="0">
              <a:latin typeface="Arial" charset="0"/>
            </a:endParaRPr>
          </a:p>
          <a:p>
            <a:pPr algn="ctr" eaLnBrk="0" hangingPunct="0"/>
            <a:r>
              <a:rPr lang="en-CA" sz="2000" b="1" dirty="0" smtClean="0">
                <a:latin typeface="Arial" charset="0"/>
              </a:rPr>
              <a:t>July </a:t>
            </a:r>
            <a:r>
              <a:rPr lang="en-CA" sz="2000" b="1" dirty="0">
                <a:latin typeface="Arial" charset="0"/>
              </a:rPr>
              <a:t>2002</a:t>
            </a:r>
            <a:endParaRPr lang="fr-CA" sz="1800" b="1" dirty="0">
              <a:latin typeface="Arial" charset="0"/>
            </a:endParaRPr>
          </a:p>
        </p:txBody>
      </p:sp>
      <p:graphicFrame>
        <p:nvGraphicFramePr>
          <p:cNvPr id="9" name="Object 7"/>
          <p:cNvGraphicFramePr>
            <a:graphicFrameLocks noChangeAspect="1"/>
          </p:cNvGraphicFramePr>
          <p:nvPr/>
        </p:nvGraphicFramePr>
        <p:xfrm>
          <a:off x="4724400" y="1857364"/>
          <a:ext cx="4267200" cy="3435361"/>
        </p:xfrm>
        <a:graphic>
          <a:graphicData uri="http://schemas.openxmlformats.org/presentationml/2006/ole">
            <p:oleObj spid="_x0000_s58370" name="Document" r:id="rId4" imgW="2448720" imgH="1843560" progId="Word.Document.8">
              <p:embed/>
            </p:oleObj>
          </a:graphicData>
        </a:graphic>
      </p:graphicFrame>
      <p:sp>
        <p:nvSpPr>
          <p:cNvPr id="10" name="Title 1"/>
          <p:cNvSpPr>
            <a:spLocks noGrp="1"/>
          </p:cNvSpPr>
          <p:nvPr>
            <p:ph type="title"/>
          </p:nvPr>
        </p:nvSpPr>
        <p:spPr>
          <a:xfrm>
            <a:off x="609600" y="228600"/>
            <a:ext cx="8153400" cy="990600"/>
          </a:xfrm>
        </p:spPr>
        <p:txBody>
          <a:bodyPr>
            <a:normAutofit/>
          </a:bodyPr>
          <a:lstStyle/>
          <a:p>
            <a:r>
              <a:rPr lang="fr-CH" sz="4000" dirty="0" smtClean="0"/>
              <a:t>Morristown Bridge Vermont 2002 </a:t>
            </a:r>
            <a:endParaRPr lang="en-US" sz="4000" dirty="0"/>
          </a:p>
        </p:txBody>
      </p:sp>
      <p:sp>
        <p:nvSpPr>
          <p:cNvPr id="13" name="TextBox 12"/>
          <p:cNvSpPr txBox="1"/>
          <p:nvPr/>
        </p:nvSpPr>
        <p:spPr>
          <a:xfrm>
            <a:off x="3200400" y="6260068"/>
            <a:ext cx="2971800" cy="369332"/>
          </a:xfrm>
          <a:prstGeom prst="rect">
            <a:avLst/>
          </a:prstGeom>
          <a:noFill/>
        </p:spPr>
        <p:txBody>
          <a:bodyPr wrap="square" rtlCol="0">
            <a:spAutoFit/>
          </a:bodyPr>
          <a:lstStyle/>
          <a:p>
            <a:r>
              <a:rPr lang="en-US" dirty="0" smtClean="0"/>
              <a:t>Courtesy of </a:t>
            </a:r>
            <a:r>
              <a:rPr lang="en-US" dirty="0" err="1" smtClean="0"/>
              <a:t>Pultrall</a:t>
            </a:r>
            <a:r>
              <a:rPr lang="en-US" dirty="0" smtClean="0"/>
              <a:t>, Inc.</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3" name="Picture 4" descr="Emma Park 2009-09-03 001.jpg"/>
          <p:cNvPicPr>
            <a:picLocks/>
          </p:cNvPicPr>
          <p:nvPr/>
        </p:nvPicPr>
        <p:blipFill>
          <a:blip r:embed="rId3" cstate="print"/>
          <a:srcRect/>
          <a:stretch>
            <a:fillRect/>
          </a:stretch>
        </p:blipFill>
        <p:spPr bwMode="auto">
          <a:xfrm>
            <a:off x="4727575" y="1524000"/>
            <a:ext cx="3657600" cy="2579688"/>
          </a:xfrm>
          <a:prstGeom prst="rect">
            <a:avLst/>
          </a:prstGeom>
          <a:noFill/>
          <a:ln w="19050">
            <a:solidFill>
              <a:srgbClr val="892034"/>
            </a:solidFill>
            <a:miter lim="800000"/>
            <a:headEnd/>
            <a:tailEnd/>
          </a:ln>
        </p:spPr>
      </p:pic>
      <p:sp>
        <p:nvSpPr>
          <p:cNvPr id="29704" name="Text Box 12"/>
          <p:cNvSpPr txBox="1">
            <a:spLocks noChangeArrowheads="1"/>
          </p:cNvSpPr>
          <p:nvPr/>
        </p:nvSpPr>
        <p:spPr bwMode="auto">
          <a:xfrm>
            <a:off x="4495800" y="-28575"/>
            <a:ext cx="4557713" cy="339725"/>
          </a:xfrm>
          <a:prstGeom prst="rect">
            <a:avLst/>
          </a:prstGeom>
          <a:noFill/>
          <a:ln w="9525" algn="ctr">
            <a:noFill/>
            <a:miter lim="800000"/>
            <a:headEnd/>
            <a:tailEnd/>
          </a:ln>
        </p:spPr>
        <p:txBody>
          <a:bodyPr anchor="ctr">
            <a:spAutoFit/>
          </a:bodyPr>
          <a:lstStyle/>
          <a:p>
            <a:pPr algn="r"/>
            <a:r>
              <a:rPr lang="en-US" sz="1600">
                <a:solidFill>
                  <a:schemeClr val="bg1"/>
                </a:solidFill>
                <a:latin typeface="Arial Narrow" pitchFamily="34" charset="0"/>
                <a:cs typeface="Arial" pitchFamily="34" charset="0"/>
              </a:rPr>
              <a:t>3.  Impact </a:t>
            </a:r>
          </a:p>
        </p:txBody>
      </p:sp>
      <p:pic>
        <p:nvPicPr>
          <p:cNvPr id="29705" name="Picture 1" descr="Emma Park 2009-09-03 053.jpg"/>
          <p:cNvPicPr>
            <a:picLocks noChangeAspect="1"/>
          </p:cNvPicPr>
          <p:nvPr/>
        </p:nvPicPr>
        <p:blipFill>
          <a:blip r:embed="rId4" cstate="print"/>
          <a:srcRect/>
          <a:stretch>
            <a:fillRect/>
          </a:stretch>
        </p:blipFill>
        <p:spPr bwMode="auto">
          <a:xfrm>
            <a:off x="4724400" y="4114800"/>
            <a:ext cx="3660775" cy="2025650"/>
          </a:xfrm>
          <a:prstGeom prst="rect">
            <a:avLst/>
          </a:prstGeom>
          <a:noFill/>
          <a:ln w="19050">
            <a:solidFill>
              <a:srgbClr val="892034"/>
            </a:solidFill>
            <a:miter lim="800000"/>
            <a:headEnd/>
            <a:tailEnd/>
          </a:ln>
        </p:spPr>
      </p:pic>
      <p:pic>
        <p:nvPicPr>
          <p:cNvPr id="29706" name="Picture 3" descr="Emma Park 2009-09-03 109.jpg"/>
          <p:cNvPicPr>
            <a:picLocks noChangeAspect="1"/>
          </p:cNvPicPr>
          <p:nvPr/>
        </p:nvPicPr>
        <p:blipFill>
          <a:blip r:embed="rId5" cstate="print"/>
          <a:srcRect/>
          <a:stretch>
            <a:fillRect/>
          </a:stretch>
        </p:blipFill>
        <p:spPr bwMode="auto">
          <a:xfrm>
            <a:off x="914400" y="4114800"/>
            <a:ext cx="3659188" cy="2025650"/>
          </a:xfrm>
          <a:prstGeom prst="rect">
            <a:avLst/>
          </a:prstGeom>
          <a:noFill/>
          <a:ln w="19050">
            <a:solidFill>
              <a:srgbClr val="892034"/>
            </a:solidFill>
            <a:miter lim="800000"/>
            <a:headEnd/>
            <a:tailEnd/>
          </a:ln>
        </p:spPr>
      </p:pic>
      <p:pic>
        <p:nvPicPr>
          <p:cNvPr id="29707" name="Picture 3" descr="DSC02824.jpg"/>
          <p:cNvPicPr>
            <a:picLocks noChangeAspect="1"/>
          </p:cNvPicPr>
          <p:nvPr/>
        </p:nvPicPr>
        <p:blipFill>
          <a:blip r:embed="rId6" cstate="print"/>
          <a:srcRect/>
          <a:stretch>
            <a:fillRect/>
          </a:stretch>
        </p:blipFill>
        <p:spPr bwMode="auto">
          <a:xfrm>
            <a:off x="914400" y="1524000"/>
            <a:ext cx="3657600" cy="2578100"/>
          </a:xfrm>
          <a:prstGeom prst="rect">
            <a:avLst/>
          </a:prstGeom>
          <a:noFill/>
          <a:ln w="19050">
            <a:solidFill>
              <a:srgbClr val="892034"/>
            </a:solidFill>
            <a:miter lim="800000"/>
            <a:headEnd/>
            <a:tailEnd/>
          </a:ln>
        </p:spPr>
      </p:pic>
      <p:sp>
        <p:nvSpPr>
          <p:cNvPr id="29709" name="Rectangle 11"/>
          <p:cNvSpPr>
            <a:spLocks noChangeArrowheads="1"/>
          </p:cNvSpPr>
          <p:nvPr/>
        </p:nvSpPr>
        <p:spPr bwMode="auto">
          <a:xfrm rot="-5400000">
            <a:off x="6773863" y="4411662"/>
            <a:ext cx="3581400" cy="339725"/>
          </a:xfrm>
          <a:prstGeom prst="rect">
            <a:avLst/>
          </a:prstGeom>
          <a:noFill/>
          <a:ln w="9525">
            <a:noFill/>
            <a:miter lim="800000"/>
            <a:headEnd/>
            <a:tailEnd/>
          </a:ln>
        </p:spPr>
        <p:txBody>
          <a:bodyPr>
            <a:spAutoFit/>
          </a:bodyPr>
          <a:lstStyle/>
          <a:p>
            <a:r>
              <a:rPr lang="en-US" sz="1600">
                <a:solidFill>
                  <a:srgbClr val="892034"/>
                </a:solidFill>
                <a:latin typeface="Arial Narrow" pitchFamily="34" charset="0"/>
                <a:ea typeface="MS PGothic" pitchFamily="34" charset="-128"/>
              </a:rPr>
              <a:t>(Courtesy of Hughes Brothers, Inc.)</a:t>
            </a:r>
            <a:endParaRPr lang="en-US" sz="1600">
              <a:solidFill>
                <a:srgbClr val="892034"/>
              </a:solidFill>
              <a:latin typeface="Arial Narrow" pitchFamily="34" charset="0"/>
            </a:endParaRPr>
          </a:p>
        </p:txBody>
      </p:sp>
      <p:sp>
        <p:nvSpPr>
          <p:cNvPr id="14" name="Title 13"/>
          <p:cNvSpPr>
            <a:spLocks noGrp="1"/>
          </p:cNvSpPr>
          <p:nvPr>
            <p:ph type="title"/>
          </p:nvPr>
        </p:nvSpPr>
        <p:spPr>
          <a:xfrm>
            <a:off x="457200" y="228600"/>
            <a:ext cx="8153400" cy="990600"/>
          </a:xfrm>
        </p:spPr>
        <p:txBody>
          <a:bodyPr>
            <a:normAutofit fontScale="90000"/>
          </a:bodyPr>
          <a:lstStyle/>
          <a:p>
            <a:r>
              <a:rPr lang="en-US" dirty="0" smtClean="0">
                <a:ea typeface="ＭＳ Ｐゴシック" pitchFamily="-65" charset="-128"/>
              </a:rPr>
              <a:t>Emma Park Bridge, Pleasant Grove, Utah DOT, 2009</a:t>
            </a:r>
            <a:endParaRPr lang="en-US" dirty="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rgbClr val="141CAB"/>
                </a:solidFill>
              </a:rPr>
              <a:t>Emma Park Bridge</a:t>
            </a:r>
            <a:endParaRPr lang="en-US" sz="4000" dirty="0"/>
          </a:p>
        </p:txBody>
      </p:sp>
      <p:sp>
        <p:nvSpPr>
          <p:cNvPr id="3" name="Content Placeholder 2"/>
          <p:cNvSpPr>
            <a:spLocks noGrp="1"/>
          </p:cNvSpPr>
          <p:nvPr>
            <p:ph sz="quarter" idx="1"/>
          </p:nvPr>
        </p:nvSpPr>
        <p:spPr/>
        <p:txBody>
          <a:bodyPr>
            <a:normAutofit lnSpcReduction="10000"/>
          </a:bodyPr>
          <a:lstStyle/>
          <a:p>
            <a:pPr eaLnBrk="0" hangingPunct="0">
              <a:buClr>
                <a:schemeClr val="accent1"/>
              </a:buClr>
              <a:buFont typeface="Wingdings" pitchFamily="2" charset="2"/>
              <a:buChar char="q"/>
            </a:pPr>
            <a:r>
              <a:rPr lang="en-US" dirty="0" smtClean="0"/>
              <a:t>Full Depth Precast – top &amp; bottom mat</a:t>
            </a:r>
          </a:p>
          <a:p>
            <a:pPr eaLnBrk="0" hangingPunct="0">
              <a:buClr>
                <a:schemeClr val="accent1"/>
              </a:buClr>
              <a:buFont typeface="Wingdings" pitchFamily="2" charset="2"/>
              <a:buChar char="q"/>
            </a:pPr>
            <a:r>
              <a:rPr lang="en-US" dirty="0" smtClean="0"/>
              <a:t>Cost premium in 2009 to use GFRP over Epoxy bar</a:t>
            </a:r>
          </a:p>
          <a:p>
            <a:pPr lvl="2" eaLnBrk="0" hangingPunct="0">
              <a:buClr>
                <a:schemeClr val="accent1"/>
              </a:buClr>
              <a:buFont typeface="Wingdings" pitchFamily="2" charset="2"/>
              <a:buChar char="q"/>
            </a:pPr>
            <a:r>
              <a:rPr lang="en-US" dirty="0" smtClean="0"/>
              <a:t> 14% greater deck cost – due in large part to additional girders</a:t>
            </a:r>
          </a:p>
          <a:p>
            <a:pPr lvl="2" eaLnBrk="0" hangingPunct="0">
              <a:buClr>
                <a:schemeClr val="accent1"/>
              </a:buClr>
              <a:buFont typeface="Wingdings" pitchFamily="2" charset="2"/>
              <a:buChar char="q"/>
            </a:pPr>
            <a:r>
              <a:rPr lang="en-US" dirty="0" smtClean="0"/>
              <a:t> On a 1:1 basis, GFRP bars equal in unit price to epoxy steel</a:t>
            </a:r>
          </a:p>
          <a:p>
            <a:pPr eaLnBrk="0" hangingPunct="0">
              <a:buClr>
                <a:schemeClr val="accent1"/>
              </a:buClr>
              <a:buFont typeface="Wingdings" pitchFamily="2" charset="2"/>
              <a:buChar char="q"/>
            </a:pPr>
            <a:r>
              <a:rPr lang="en-US" dirty="0" smtClean="0"/>
              <a:t>Polymer overlay adds 3% to cost of bridge – not needed with GFRP bar</a:t>
            </a:r>
          </a:p>
          <a:p>
            <a:pPr lvl="1" eaLnBrk="0" hangingPunct="0">
              <a:buClr>
                <a:schemeClr val="accent1"/>
              </a:buClr>
              <a:buFont typeface="Wingdings" pitchFamily="2" charset="2"/>
              <a:buChar char="q"/>
            </a:pPr>
            <a:r>
              <a:rPr lang="en-US" dirty="0" smtClean="0"/>
              <a:t>  Additional 6 years of service life makes up for premium</a:t>
            </a:r>
          </a:p>
          <a:p>
            <a:pPr lvl="1" eaLnBrk="0" hangingPunct="0">
              <a:buClr>
                <a:schemeClr val="accent1"/>
              </a:buClr>
              <a:buFont typeface="Wingdings" pitchFamily="2" charset="2"/>
              <a:buChar char="q"/>
            </a:pPr>
            <a:r>
              <a:rPr lang="en-US" dirty="0" smtClean="0"/>
              <a:t>  Typical service life today is 25 to 30 years for decks</a:t>
            </a:r>
          </a:p>
          <a:p>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rgbClr val="141CAB"/>
                </a:solidFill>
              </a:rPr>
              <a:t>Emma Park Bridge</a:t>
            </a:r>
            <a:endParaRPr lang="en-US" sz="4000" dirty="0"/>
          </a:p>
        </p:txBody>
      </p:sp>
      <p:pic>
        <p:nvPicPr>
          <p:cNvPr id="4" name="Picture 1" descr="Emma Park 2009-09-03 054.jpg"/>
          <p:cNvPicPr>
            <a:picLocks noChangeAspect="1"/>
          </p:cNvPicPr>
          <p:nvPr/>
        </p:nvPicPr>
        <p:blipFill>
          <a:blip r:embed="rId2" cstate="print"/>
          <a:srcRect/>
          <a:stretch>
            <a:fillRect/>
          </a:stretch>
        </p:blipFill>
        <p:spPr bwMode="auto">
          <a:xfrm>
            <a:off x="228600" y="2036530"/>
            <a:ext cx="4193426" cy="3145070"/>
          </a:xfrm>
          <a:prstGeom prst="rect">
            <a:avLst/>
          </a:prstGeom>
          <a:noFill/>
          <a:ln w="9525">
            <a:noFill/>
            <a:miter lim="800000"/>
            <a:headEnd/>
            <a:tailEnd/>
          </a:ln>
        </p:spPr>
      </p:pic>
      <p:pic>
        <p:nvPicPr>
          <p:cNvPr id="5" name="Content Placeholder 4" descr="Emma Park 2009-09-03 001.jpg"/>
          <p:cNvPicPr>
            <a:picLocks noGrp="1" noChangeAspect="1"/>
          </p:cNvPicPr>
          <p:nvPr>
            <p:ph sz="quarter" idx="1"/>
          </p:nvPr>
        </p:nvPicPr>
        <p:blipFill>
          <a:blip r:embed="rId3" cstate="print"/>
          <a:srcRect/>
          <a:stretch>
            <a:fillRect/>
          </a:stretch>
        </p:blipFill>
        <p:spPr bwMode="auto">
          <a:xfrm>
            <a:off x="4724400" y="2057400"/>
            <a:ext cx="4193426" cy="3145070"/>
          </a:xfrm>
          <a:prstGeom prst="rect">
            <a:avLst/>
          </a:prstGeom>
          <a:noFill/>
          <a:ln w="9525">
            <a:noFill/>
            <a:miter lim="800000"/>
            <a:headEnd/>
            <a:tailEnd/>
          </a:ln>
        </p:spPr>
      </p:pic>
      <p:sp>
        <p:nvSpPr>
          <p:cNvPr id="6" name="TextBox 5"/>
          <p:cNvSpPr txBox="1"/>
          <p:nvPr/>
        </p:nvSpPr>
        <p:spPr>
          <a:xfrm>
            <a:off x="2590800" y="5498068"/>
            <a:ext cx="3733800" cy="369332"/>
          </a:xfrm>
          <a:prstGeom prst="rect">
            <a:avLst/>
          </a:prstGeom>
          <a:noFill/>
        </p:spPr>
        <p:txBody>
          <a:bodyPr wrap="square" rtlCol="0">
            <a:spAutoFit/>
          </a:bodyPr>
          <a:lstStyle/>
          <a:p>
            <a:r>
              <a:rPr lang="en-US" dirty="0" smtClean="0"/>
              <a:t>Courtesy of Hughes Brothers, Inc.</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a:xfrm>
            <a:off x="533400" y="382191"/>
            <a:ext cx="8001000" cy="684609"/>
          </a:xfrm>
        </p:spPr>
        <p:txBody>
          <a:bodyPr>
            <a:normAutofit fontScale="90000"/>
          </a:bodyPr>
          <a:lstStyle/>
          <a:p>
            <a:pPr>
              <a:defRPr/>
            </a:pPr>
            <a:r>
              <a:rPr lang="en-US" b="0" dirty="0" smtClean="0">
                <a:solidFill>
                  <a:srgbClr val="141CAB"/>
                </a:solidFill>
                <a:latin typeface="+mn-lt"/>
                <a:ea typeface="ＭＳ Ｐゴシック" pitchFamily="34" charset="-128"/>
              </a:rPr>
              <a:t>53rd Ave Bridge Bettendorf, IA 2001</a:t>
            </a:r>
            <a:endParaRPr lang="en-US" dirty="0" smtClean="0">
              <a:solidFill>
                <a:srgbClr val="141CAB"/>
              </a:solidFill>
              <a:latin typeface="+mn-lt"/>
              <a:ea typeface="ＭＳ Ｐゴシック" pitchFamily="34" charset="-128"/>
            </a:endParaRPr>
          </a:p>
        </p:txBody>
      </p:sp>
      <p:pic>
        <p:nvPicPr>
          <p:cNvPr id="38915" name="Picture 3"/>
          <p:cNvPicPr>
            <a:picLocks noChangeAspect="1" noChangeArrowheads="1"/>
          </p:cNvPicPr>
          <p:nvPr/>
        </p:nvPicPr>
        <p:blipFill>
          <a:blip r:embed="rId3" cstate="print"/>
          <a:srcRect/>
          <a:stretch>
            <a:fillRect/>
          </a:stretch>
        </p:blipFill>
        <p:spPr bwMode="auto">
          <a:xfrm>
            <a:off x="1905000" y="1638895"/>
            <a:ext cx="6553200" cy="4914305"/>
          </a:xfrm>
          <a:prstGeom prst="rect">
            <a:avLst/>
          </a:prstGeom>
          <a:noFill/>
          <a:ln w="9525">
            <a:noFill/>
            <a:miter lim="800000"/>
            <a:headEnd/>
            <a:tailEnd/>
          </a:ln>
        </p:spPr>
      </p:pic>
      <p:sp>
        <p:nvSpPr>
          <p:cNvPr id="4" name="TextBox 3"/>
          <p:cNvSpPr txBox="1"/>
          <p:nvPr/>
        </p:nvSpPr>
        <p:spPr>
          <a:xfrm>
            <a:off x="304800" y="4572000"/>
            <a:ext cx="1447800" cy="646331"/>
          </a:xfrm>
          <a:prstGeom prst="rect">
            <a:avLst/>
          </a:prstGeom>
          <a:noFill/>
        </p:spPr>
        <p:txBody>
          <a:bodyPr wrap="square" rtlCol="0">
            <a:spAutoFit/>
          </a:bodyPr>
          <a:lstStyle/>
          <a:p>
            <a:r>
              <a:rPr lang="en-US" dirty="0" smtClean="0"/>
              <a:t>Courtesy of Hughes Bros.</a:t>
            </a:r>
            <a:endParaRPr lang="en-US" dirty="0"/>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body" idx="1"/>
          </p:nvPr>
        </p:nvSpPr>
        <p:spPr>
          <a:xfrm>
            <a:off x="381000" y="1676401"/>
            <a:ext cx="6858000" cy="2743200"/>
          </a:xfrm>
        </p:spPr>
        <p:txBody>
          <a:bodyPr>
            <a:normAutofit/>
          </a:bodyPr>
          <a:lstStyle/>
          <a:p>
            <a:pPr>
              <a:lnSpc>
                <a:spcPct val="80000"/>
              </a:lnSpc>
              <a:buClr>
                <a:schemeClr val="accent1"/>
              </a:buClr>
            </a:pPr>
            <a:r>
              <a:rPr lang="en-US" sz="2400" b="0" dirty="0" smtClean="0">
                <a:ea typeface="ＭＳ Ｐゴシック" pitchFamily="34" charset="-128"/>
              </a:rPr>
              <a:t>2 Bridges 8 spans each</a:t>
            </a:r>
          </a:p>
          <a:p>
            <a:pPr>
              <a:lnSpc>
                <a:spcPct val="80000"/>
              </a:lnSpc>
              <a:buClr>
                <a:schemeClr val="accent1"/>
              </a:buClr>
            </a:pPr>
            <a:r>
              <a:rPr lang="en-US" sz="2400" b="0" dirty="0" smtClean="0">
                <a:ea typeface="ＭＳ Ｐゴシック" pitchFamily="34" charset="-128"/>
              </a:rPr>
              <a:t>2 Lanes Each Bridge</a:t>
            </a:r>
          </a:p>
          <a:p>
            <a:pPr>
              <a:lnSpc>
                <a:spcPct val="80000"/>
              </a:lnSpc>
              <a:buClr>
                <a:schemeClr val="accent1"/>
              </a:buClr>
            </a:pPr>
            <a:r>
              <a:rPr lang="en-US" sz="2400" b="0" dirty="0" smtClean="0">
                <a:ea typeface="ＭＳ Ｐゴシック" pitchFamily="34" charset="-128"/>
              </a:rPr>
              <a:t>142 feet typical span </a:t>
            </a:r>
          </a:p>
          <a:p>
            <a:pPr>
              <a:lnSpc>
                <a:spcPct val="80000"/>
              </a:lnSpc>
              <a:buClr>
                <a:schemeClr val="accent1"/>
              </a:buClr>
            </a:pPr>
            <a:r>
              <a:rPr lang="en-US" sz="2400" b="0" dirty="0" smtClean="0">
                <a:ea typeface="ＭＳ Ｐゴシック" pitchFamily="34" charset="-128"/>
              </a:rPr>
              <a:t>1136 feet total length (1/5 mile)</a:t>
            </a:r>
          </a:p>
          <a:p>
            <a:pPr>
              <a:lnSpc>
                <a:spcPct val="80000"/>
              </a:lnSpc>
              <a:buClr>
                <a:schemeClr val="accent1"/>
              </a:buClr>
            </a:pPr>
            <a:r>
              <a:rPr lang="en-US" sz="2400" b="0" dirty="0" smtClean="0">
                <a:ea typeface="ＭＳ Ｐゴシック" pitchFamily="34" charset="-128"/>
              </a:rPr>
              <a:t>50 foot Wide</a:t>
            </a:r>
          </a:p>
          <a:p>
            <a:pPr>
              <a:lnSpc>
                <a:spcPct val="80000"/>
              </a:lnSpc>
              <a:buClr>
                <a:schemeClr val="accent1"/>
              </a:buClr>
            </a:pPr>
            <a:r>
              <a:rPr lang="en-US" sz="2400" b="0" dirty="0" smtClean="0">
                <a:ea typeface="ＭＳ Ｐゴシック" pitchFamily="34" charset="-128"/>
              </a:rPr>
              <a:t>9 inch thick Deck Slab</a:t>
            </a:r>
          </a:p>
          <a:p>
            <a:pPr>
              <a:lnSpc>
                <a:spcPct val="80000"/>
              </a:lnSpc>
              <a:buClr>
                <a:schemeClr val="accent1"/>
              </a:buClr>
            </a:pPr>
            <a:r>
              <a:rPr lang="en-US" sz="2400" b="0" dirty="0" smtClean="0">
                <a:ea typeface="ＭＳ Ｐゴシック" pitchFamily="34" charset="-128"/>
              </a:rPr>
              <a:t>8 feet Girder Spacing</a:t>
            </a:r>
          </a:p>
        </p:txBody>
      </p:sp>
      <p:sp>
        <p:nvSpPr>
          <p:cNvPr id="651267" name="Rectangle 3"/>
          <p:cNvSpPr>
            <a:spLocks noChangeArrowheads="1"/>
          </p:cNvSpPr>
          <p:nvPr/>
        </p:nvSpPr>
        <p:spPr bwMode="auto">
          <a:xfrm>
            <a:off x="762000" y="762000"/>
            <a:ext cx="7848600" cy="769441"/>
          </a:xfrm>
          <a:prstGeom prst="rect">
            <a:avLst/>
          </a:prstGeom>
          <a:noFill/>
          <a:ln w="12700">
            <a:noFill/>
            <a:miter lim="800000"/>
            <a:headEnd/>
            <a:tailEnd/>
          </a:ln>
          <a:effectLst/>
        </p:spPr>
        <p:txBody>
          <a:bodyPr>
            <a:spAutoFit/>
          </a:bodyPr>
          <a:lstStyle/>
          <a:p>
            <a:pPr eaLnBrk="0" hangingPunct="0">
              <a:defRPr/>
            </a:pPr>
            <a:endParaRPr lang="en-US" sz="4400">
              <a:solidFill>
                <a:srgbClr val="141CAB"/>
              </a:solidFill>
              <a:effectLst>
                <a:outerShdw blurRad="38100" dist="38100" dir="2700000" algn="tl">
                  <a:srgbClr val="DDDDDD"/>
                </a:outerShdw>
              </a:effectLst>
              <a:latin typeface="Times" charset="0"/>
              <a:ea typeface="ＭＳ Ｐゴシック" charset="-128"/>
              <a:cs typeface="ＭＳ Ｐゴシック" charset="-128"/>
            </a:endParaRPr>
          </a:p>
        </p:txBody>
      </p:sp>
      <p:pic>
        <p:nvPicPr>
          <p:cNvPr id="19461" name="Picture 6" descr="Floodway Bridge Section Cropped"/>
          <p:cNvPicPr>
            <a:picLocks noChangeAspect="1" noChangeArrowheads="1"/>
          </p:cNvPicPr>
          <p:nvPr/>
        </p:nvPicPr>
        <p:blipFill>
          <a:blip r:embed="rId3" cstate="print"/>
          <a:srcRect/>
          <a:stretch>
            <a:fillRect/>
          </a:stretch>
        </p:blipFill>
        <p:spPr bwMode="auto">
          <a:xfrm>
            <a:off x="1828800" y="4544318"/>
            <a:ext cx="7239000" cy="2085082"/>
          </a:xfrm>
          <a:prstGeom prst="rect">
            <a:avLst/>
          </a:prstGeom>
          <a:noFill/>
          <a:ln w="9525">
            <a:noFill/>
            <a:miter lim="800000"/>
            <a:headEnd/>
            <a:tailEnd/>
          </a:ln>
        </p:spPr>
      </p:pic>
      <p:sp>
        <p:nvSpPr>
          <p:cNvPr id="6" name="Rectangle 4"/>
          <p:cNvSpPr>
            <a:spLocks noGrp="1" noChangeArrowheads="1"/>
          </p:cNvSpPr>
          <p:nvPr>
            <p:ph type="title"/>
          </p:nvPr>
        </p:nvSpPr>
        <p:spPr>
          <a:xfrm>
            <a:off x="685800" y="152400"/>
            <a:ext cx="7848600" cy="1143000"/>
          </a:xfrm>
        </p:spPr>
        <p:txBody>
          <a:bodyPr>
            <a:normAutofit/>
          </a:bodyPr>
          <a:lstStyle/>
          <a:p>
            <a:pPr>
              <a:defRPr/>
            </a:pPr>
            <a:r>
              <a:rPr lang="en-US" sz="4000" dirty="0" smtClean="0">
                <a:latin typeface="+mn-lt"/>
                <a:ea typeface="ＭＳ Ｐゴシック" pitchFamily="34" charset="-128"/>
              </a:rPr>
              <a:t>Floodway Bridge, Manitoba, Canada</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body" idx="1"/>
          </p:nvPr>
        </p:nvSpPr>
        <p:spPr>
          <a:xfrm>
            <a:off x="685800" y="1753196"/>
            <a:ext cx="7772400" cy="3732609"/>
          </a:xfrm>
        </p:spPr>
        <p:txBody>
          <a:bodyPr/>
          <a:lstStyle/>
          <a:p>
            <a:pPr>
              <a:buClr>
                <a:schemeClr val="accent1"/>
              </a:buClr>
            </a:pPr>
            <a:r>
              <a:rPr lang="en-US" sz="2800" b="0" dirty="0" smtClean="0">
                <a:ea typeface="ＭＳ Ｐゴシック" pitchFamily="34" charset="-128"/>
              </a:rPr>
              <a:t>Largest Steel Free Deck Project</a:t>
            </a:r>
          </a:p>
          <a:p>
            <a:pPr>
              <a:buClr>
                <a:schemeClr val="accent1"/>
              </a:buClr>
            </a:pPr>
            <a:r>
              <a:rPr lang="en-US" sz="2800" b="0" dirty="0" smtClean="0">
                <a:ea typeface="ＭＳ Ｐゴシック" pitchFamily="34" charset="-128"/>
              </a:rPr>
              <a:t>Largest FRP reinforced bridge in the world</a:t>
            </a:r>
          </a:p>
          <a:p>
            <a:pPr>
              <a:buClr>
                <a:schemeClr val="accent1"/>
              </a:buClr>
            </a:pPr>
            <a:r>
              <a:rPr lang="en-US" sz="2800" b="0" dirty="0" smtClean="0">
                <a:ea typeface="ＭＳ Ｐゴシック" pitchFamily="34" charset="-128"/>
              </a:rPr>
              <a:t>8 Truckloads of GFRP Rebar</a:t>
            </a:r>
          </a:p>
          <a:p>
            <a:pPr>
              <a:buClr>
                <a:schemeClr val="accent1"/>
              </a:buClr>
            </a:pPr>
            <a:r>
              <a:rPr lang="en-US" sz="2800" b="0" dirty="0" smtClean="0">
                <a:ea typeface="ＭＳ Ｐゴシック" pitchFamily="34" charset="-128"/>
              </a:rPr>
              <a:t>150 Tons of GFRP = 1.2 million lbs of steel rebar </a:t>
            </a:r>
            <a:r>
              <a:rPr lang="en-US" sz="1400" b="0" dirty="0" smtClean="0">
                <a:ea typeface="ＭＳ Ｐゴシック" pitchFamily="34" charset="-128"/>
              </a:rPr>
              <a:t>(30 truckloads)</a:t>
            </a:r>
          </a:p>
          <a:p>
            <a:pPr lvl="1"/>
            <a:r>
              <a:rPr lang="en-US" sz="2000" b="0" dirty="0" smtClean="0">
                <a:ea typeface="ＭＳ Ｐゴシック" pitchFamily="34" charset="-128"/>
              </a:rPr>
              <a:t>Primarily #8 and #3 Longitudinal</a:t>
            </a:r>
          </a:p>
          <a:p>
            <a:pPr lvl="1"/>
            <a:r>
              <a:rPr lang="en-US" sz="2000" b="0" dirty="0" smtClean="0">
                <a:ea typeface="ＭＳ Ｐゴシック" pitchFamily="34" charset="-128"/>
              </a:rPr>
              <a:t>#6 Transverse</a:t>
            </a:r>
          </a:p>
          <a:p>
            <a:pPr>
              <a:buClr>
                <a:schemeClr val="accent1"/>
              </a:buClr>
            </a:pPr>
            <a:r>
              <a:rPr lang="en-US" sz="2800" b="0" dirty="0" smtClean="0">
                <a:ea typeface="ＭＳ Ｐゴシック" pitchFamily="34" charset="-128"/>
              </a:rPr>
              <a:t>3200 CY </a:t>
            </a:r>
            <a:r>
              <a:rPr lang="en-US" sz="2800" b="0" dirty="0" smtClean="0">
                <a:latin typeface="Times" pitchFamily="-110" charset="0"/>
                <a:ea typeface="ＭＳ Ｐゴシック" pitchFamily="34" charset="-128"/>
              </a:rPr>
              <a:t>concrete (6400 tons)</a:t>
            </a:r>
          </a:p>
          <a:p>
            <a:pPr>
              <a:buClr>
                <a:schemeClr val="accent1"/>
              </a:buClr>
              <a:buFont typeface="Wingdings" pitchFamily="2" charset="2"/>
              <a:buChar char="Ø"/>
            </a:pPr>
            <a:endParaRPr lang="en-US" dirty="0" smtClean="0">
              <a:ea typeface="ＭＳ Ｐゴシック" pitchFamily="34" charset="-128"/>
            </a:endParaRPr>
          </a:p>
        </p:txBody>
      </p:sp>
      <p:sp>
        <p:nvSpPr>
          <p:cNvPr id="637955" name="Rectangle 3"/>
          <p:cNvSpPr>
            <a:spLocks noChangeArrowheads="1"/>
          </p:cNvSpPr>
          <p:nvPr/>
        </p:nvSpPr>
        <p:spPr bwMode="auto">
          <a:xfrm>
            <a:off x="762000" y="762000"/>
            <a:ext cx="7848600" cy="769441"/>
          </a:xfrm>
          <a:prstGeom prst="rect">
            <a:avLst/>
          </a:prstGeom>
          <a:noFill/>
          <a:ln w="12700">
            <a:noFill/>
            <a:miter lim="800000"/>
            <a:headEnd/>
            <a:tailEnd/>
          </a:ln>
          <a:effectLst/>
        </p:spPr>
        <p:txBody>
          <a:bodyPr>
            <a:spAutoFit/>
          </a:bodyPr>
          <a:lstStyle/>
          <a:p>
            <a:pPr eaLnBrk="0" hangingPunct="0">
              <a:defRPr/>
            </a:pPr>
            <a:endParaRPr lang="en-US" sz="4400">
              <a:solidFill>
                <a:srgbClr val="141CAB"/>
              </a:solidFill>
              <a:effectLst>
                <a:outerShdw blurRad="38100" dist="38100" dir="2700000" algn="tl">
                  <a:srgbClr val="DDDDDD"/>
                </a:outerShdw>
              </a:effectLst>
              <a:latin typeface="Times" charset="0"/>
              <a:ea typeface="ＭＳ Ｐゴシック" charset="-128"/>
              <a:cs typeface="ＭＳ Ｐゴシック" charset="-128"/>
            </a:endParaRPr>
          </a:p>
        </p:txBody>
      </p:sp>
      <p:sp>
        <p:nvSpPr>
          <p:cNvPr id="637956" name="Rectangle 4"/>
          <p:cNvSpPr>
            <a:spLocks noGrp="1" noChangeArrowheads="1"/>
          </p:cNvSpPr>
          <p:nvPr>
            <p:ph type="title"/>
          </p:nvPr>
        </p:nvSpPr>
        <p:spPr>
          <a:xfrm>
            <a:off x="685800" y="152400"/>
            <a:ext cx="7848600" cy="1143000"/>
          </a:xfrm>
        </p:spPr>
        <p:txBody>
          <a:bodyPr>
            <a:normAutofit/>
          </a:bodyPr>
          <a:lstStyle/>
          <a:p>
            <a:pPr>
              <a:defRPr/>
            </a:pPr>
            <a:r>
              <a:rPr lang="en-US" sz="4000" dirty="0" smtClean="0">
                <a:latin typeface="+mn-lt"/>
                <a:ea typeface="ＭＳ Ｐゴシック" pitchFamily="34" charset="-128"/>
              </a:rPr>
              <a:t>Floodway Bridge, Manitoba, Canada</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FRP-RMC Manufacturers</a:t>
            </a:r>
            <a:endParaRPr lang="en-US" sz="4000" dirty="0"/>
          </a:p>
        </p:txBody>
      </p:sp>
      <p:sp>
        <p:nvSpPr>
          <p:cNvPr id="3" name="Content Placeholder 2"/>
          <p:cNvSpPr>
            <a:spLocks noGrp="1"/>
          </p:cNvSpPr>
          <p:nvPr>
            <p:ph sz="quarter" idx="1"/>
          </p:nvPr>
        </p:nvSpPr>
        <p:spPr/>
        <p:txBody>
          <a:bodyPr/>
          <a:lstStyle/>
          <a:p>
            <a:r>
              <a:rPr lang="en-US" dirty="0" smtClean="0"/>
              <a:t>BP Composites</a:t>
            </a:r>
          </a:p>
          <a:p>
            <a:r>
              <a:rPr lang="en-US" dirty="0" smtClean="0"/>
              <a:t>Composite Rebar Technologies, Inc.</a:t>
            </a:r>
          </a:p>
          <a:p>
            <a:r>
              <a:rPr lang="en-US" dirty="0" smtClean="0"/>
              <a:t>Hughes Brothers, Inc. </a:t>
            </a:r>
          </a:p>
          <a:p>
            <a:r>
              <a:rPr lang="en-US" dirty="0" smtClean="0"/>
              <a:t>Marshall Composite Technologies, Inc.</a:t>
            </a:r>
          </a:p>
          <a:p>
            <a:r>
              <a:rPr lang="en-US" dirty="0" err="1" smtClean="0"/>
              <a:t>Pultrall</a:t>
            </a:r>
            <a:r>
              <a:rPr lang="en-US" dirty="0" smtClean="0"/>
              <a:t>, Inc.</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IMG_1458"/>
          <p:cNvPicPr>
            <a:picLocks noChangeAspect="1" noChangeArrowheads="1"/>
          </p:cNvPicPr>
          <p:nvPr/>
        </p:nvPicPr>
        <p:blipFill>
          <a:blip r:embed="rId3" cstate="print"/>
          <a:srcRect/>
          <a:stretch>
            <a:fillRect/>
          </a:stretch>
        </p:blipFill>
        <p:spPr bwMode="auto">
          <a:xfrm>
            <a:off x="2057400" y="1600200"/>
            <a:ext cx="6629400" cy="4972050"/>
          </a:xfrm>
          <a:prstGeom prst="rect">
            <a:avLst/>
          </a:prstGeom>
          <a:noFill/>
          <a:ln w="9525">
            <a:noFill/>
            <a:miter lim="800000"/>
            <a:headEnd/>
            <a:tailEnd/>
          </a:ln>
        </p:spPr>
      </p:pic>
      <p:sp>
        <p:nvSpPr>
          <p:cNvPr id="3" name="Rectangle 4"/>
          <p:cNvSpPr>
            <a:spLocks noGrp="1" noChangeArrowheads="1"/>
          </p:cNvSpPr>
          <p:nvPr>
            <p:ph type="title"/>
          </p:nvPr>
        </p:nvSpPr>
        <p:spPr>
          <a:xfrm>
            <a:off x="685800" y="152400"/>
            <a:ext cx="7848600" cy="1143000"/>
          </a:xfrm>
        </p:spPr>
        <p:txBody>
          <a:bodyPr>
            <a:normAutofit/>
          </a:bodyPr>
          <a:lstStyle/>
          <a:p>
            <a:pPr>
              <a:defRPr/>
            </a:pPr>
            <a:r>
              <a:rPr lang="en-US" sz="4000" dirty="0" smtClean="0">
                <a:latin typeface="+mn-lt"/>
                <a:ea typeface="ＭＳ Ｐゴシック" pitchFamily="34" charset="-128"/>
              </a:rPr>
              <a:t>Floodway Bridge, Manitoba, Canada</a:t>
            </a:r>
          </a:p>
        </p:txBody>
      </p:sp>
      <p:sp>
        <p:nvSpPr>
          <p:cNvPr id="4" name="TextBox 3"/>
          <p:cNvSpPr txBox="1"/>
          <p:nvPr/>
        </p:nvSpPr>
        <p:spPr>
          <a:xfrm>
            <a:off x="228600" y="4495800"/>
            <a:ext cx="1828800" cy="646331"/>
          </a:xfrm>
          <a:prstGeom prst="rect">
            <a:avLst/>
          </a:prstGeom>
          <a:noFill/>
        </p:spPr>
        <p:txBody>
          <a:bodyPr wrap="square" rtlCol="0">
            <a:spAutoFit/>
          </a:bodyPr>
          <a:lstStyle/>
          <a:p>
            <a:r>
              <a:rPr lang="en-US" dirty="0" smtClean="0"/>
              <a:t>Courtesy of Hughes Bros.</a:t>
            </a:r>
            <a:endParaRPr lang="en-US" dirty="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5181600" y="5181600"/>
            <a:ext cx="990600" cy="762000"/>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4000" dirty="0" smtClean="0"/>
              <a:t>O’Reilly Bridge - Canada</a:t>
            </a:r>
            <a:endParaRPr lang="en-US" sz="4000" dirty="0"/>
          </a:p>
        </p:txBody>
      </p:sp>
      <p:pic>
        <p:nvPicPr>
          <p:cNvPr id="3" name="Picture 3" descr="Section of parapet wall set up.JPG"/>
          <p:cNvPicPr>
            <a:picLocks noChangeAspect="1"/>
          </p:cNvPicPr>
          <p:nvPr/>
        </p:nvPicPr>
        <p:blipFill>
          <a:blip r:embed="rId2" cstate="print"/>
          <a:srcRect/>
          <a:stretch>
            <a:fillRect/>
          </a:stretch>
        </p:blipFill>
        <p:spPr bwMode="auto">
          <a:xfrm>
            <a:off x="1855539" y="1928804"/>
            <a:ext cx="7136061" cy="4503378"/>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428596" y="2857496"/>
            <a:ext cx="3429024" cy="2643206"/>
          </a:xfrm>
          <a:prstGeom prst="rect">
            <a:avLst/>
          </a:prstGeom>
          <a:noFill/>
          <a:ln w="9525">
            <a:noFill/>
            <a:miter lim="800000"/>
            <a:headEnd/>
            <a:tailEnd/>
          </a:ln>
        </p:spPr>
      </p:pic>
      <p:sp>
        <p:nvSpPr>
          <p:cNvPr id="5" name="TextBox 4"/>
          <p:cNvSpPr txBox="1"/>
          <p:nvPr/>
        </p:nvSpPr>
        <p:spPr>
          <a:xfrm>
            <a:off x="457200" y="1524000"/>
            <a:ext cx="3733800" cy="461665"/>
          </a:xfrm>
          <a:prstGeom prst="rect">
            <a:avLst/>
          </a:prstGeom>
          <a:noFill/>
        </p:spPr>
        <p:txBody>
          <a:bodyPr wrap="square" rtlCol="0">
            <a:spAutoFit/>
          </a:bodyPr>
          <a:lstStyle/>
          <a:p>
            <a:r>
              <a:rPr lang="en-US" sz="2400" dirty="0" smtClean="0"/>
              <a:t>New anchor head used</a:t>
            </a:r>
            <a:endParaRPr lang="en-US" sz="2400" dirty="0"/>
          </a:p>
        </p:txBody>
      </p:sp>
      <p:sp>
        <p:nvSpPr>
          <p:cNvPr id="8" name="TextBox 7"/>
          <p:cNvSpPr txBox="1"/>
          <p:nvPr/>
        </p:nvSpPr>
        <p:spPr>
          <a:xfrm>
            <a:off x="6629400" y="1524000"/>
            <a:ext cx="2514600" cy="369332"/>
          </a:xfrm>
          <a:prstGeom prst="rect">
            <a:avLst/>
          </a:prstGeom>
          <a:noFill/>
        </p:spPr>
        <p:txBody>
          <a:bodyPr wrap="square" rtlCol="0">
            <a:spAutoFit/>
          </a:bodyPr>
          <a:lstStyle/>
          <a:p>
            <a:r>
              <a:rPr lang="en-US" dirty="0" smtClean="0"/>
              <a:t>Courtesy of </a:t>
            </a:r>
            <a:r>
              <a:rPr lang="en-US" dirty="0" err="1" smtClean="0"/>
              <a:t>Pultrall</a:t>
            </a:r>
            <a:r>
              <a:rPr lang="en-US" dirty="0" smtClean="0"/>
              <a:t>, Inc.</a:t>
            </a:r>
            <a:endParaRPr lang="en-US" dirty="0"/>
          </a:p>
        </p:txBody>
      </p:sp>
      <p:cxnSp>
        <p:nvCxnSpPr>
          <p:cNvPr id="13" name="Straight Arrow Connector 12"/>
          <p:cNvCxnSpPr/>
          <p:nvPr/>
        </p:nvCxnSpPr>
        <p:spPr>
          <a:xfrm>
            <a:off x="3886200" y="4419600"/>
            <a:ext cx="1752600" cy="1143000"/>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smtClean="0"/>
              <a:t>Noden</a:t>
            </a:r>
            <a:r>
              <a:rPr lang="en-US" sz="4000" dirty="0" smtClean="0"/>
              <a:t> Causeway</a:t>
            </a:r>
            <a:endParaRPr lang="en-US" sz="4000" dirty="0"/>
          </a:p>
        </p:txBody>
      </p:sp>
      <p:sp>
        <p:nvSpPr>
          <p:cNvPr id="3" name="Content Placeholder 2"/>
          <p:cNvSpPr>
            <a:spLocks noGrp="1"/>
          </p:cNvSpPr>
          <p:nvPr>
            <p:ph sz="quarter" idx="1"/>
          </p:nvPr>
        </p:nvSpPr>
        <p:spPr/>
        <p:txBody>
          <a:bodyPr/>
          <a:lstStyle/>
          <a:p>
            <a:r>
              <a:rPr lang="en-US" dirty="0" err="1" smtClean="0"/>
              <a:t>Prestressed</a:t>
            </a:r>
            <a:r>
              <a:rPr lang="en-US" dirty="0" smtClean="0"/>
              <a:t>/precast deck</a:t>
            </a:r>
            <a:endParaRPr lang="en-US" dirty="0"/>
          </a:p>
        </p:txBody>
      </p:sp>
      <p:pic>
        <p:nvPicPr>
          <p:cNvPr id="4" name="Picture 3" descr="DSC00863.JPG"/>
          <p:cNvPicPr>
            <a:picLocks noChangeAspect="1"/>
          </p:cNvPicPr>
          <p:nvPr/>
        </p:nvPicPr>
        <p:blipFill>
          <a:blip r:embed="rId2" cstate="print"/>
          <a:srcRect/>
          <a:stretch>
            <a:fillRect/>
          </a:stretch>
        </p:blipFill>
        <p:spPr bwMode="auto">
          <a:xfrm>
            <a:off x="2209800" y="2133600"/>
            <a:ext cx="6258560" cy="4693920"/>
          </a:xfrm>
          <a:prstGeom prst="rect">
            <a:avLst/>
          </a:prstGeom>
          <a:noFill/>
          <a:ln w="9525">
            <a:noFill/>
            <a:miter lim="800000"/>
            <a:headEnd/>
            <a:tailEnd/>
          </a:ln>
        </p:spPr>
      </p:pic>
      <p:sp>
        <p:nvSpPr>
          <p:cNvPr id="5" name="TextBox 4"/>
          <p:cNvSpPr txBox="1"/>
          <p:nvPr/>
        </p:nvSpPr>
        <p:spPr>
          <a:xfrm>
            <a:off x="6019800" y="1676400"/>
            <a:ext cx="2971800" cy="369332"/>
          </a:xfrm>
          <a:prstGeom prst="rect">
            <a:avLst/>
          </a:prstGeom>
          <a:noFill/>
        </p:spPr>
        <p:txBody>
          <a:bodyPr wrap="square" rtlCol="0">
            <a:spAutoFit/>
          </a:bodyPr>
          <a:lstStyle/>
          <a:p>
            <a:r>
              <a:rPr lang="en-US" dirty="0" smtClean="0"/>
              <a:t>Courtesy of </a:t>
            </a:r>
            <a:r>
              <a:rPr lang="en-US" dirty="0" err="1" smtClean="0"/>
              <a:t>Pultrall</a:t>
            </a:r>
            <a:r>
              <a:rPr lang="en-US" dirty="0" smtClean="0"/>
              <a:t>, Inc.</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smtClean="0"/>
              <a:t>Noden</a:t>
            </a:r>
            <a:r>
              <a:rPr lang="en-US" sz="4000" dirty="0" smtClean="0"/>
              <a:t> Causeway</a:t>
            </a:r>
            <a:endParaRPr lang="en-US" sz="4000" dirty="0"/>
          </a:p>
        </p:txBody>
      </p:sp>
      <p:sp>
        <p:nvSpPr>
          <p:cNvPr id="3" name="Content Placeholder 2"/>
          <p:cNvSpPr>
            <a:spLocks noGrp="1"/>
          </p:cNvSpPr>
          <p:nvPr>
            <p:ph sz="quarter" idx="1"/>
          </p:nvPr>
        </p:nvSpPr>
        <p:spPr/>
        <p:txBody>
          <a:bodyPr/>
          <a:lstStyle/>
          <a:p>
            <a:endParaRPr lang="en-US"/>
          </a:p>
        </p:txBody>
      </p:sp>
      <p:pic>
        <p:nvPicPr>
          <p:cNvPr id="4" name="Picture 7" descr="P1000339"/>
          <p:cNvPicPr>
            <a:picLocks noChangeAspect="1" noChangeArrowheads="1"/>
          </p:cNvPicPr>
          <p:nvPr/>
        </p:nvPicPr>
        <p:blipFill>
          <a:blip r:embed="rId2" cstate="print"/>
          <a:srcRect/>
          <a:stretch>
            <a:fillRect/>
          </a:stretch>
        </p:blipFill>
        <p:spPr bwMode="auto">
          <a:xfrm>
            <a:off x="428596" y="1682199"/>
            <a:ext cx="2971800" cy="2585001"/>
          </a:xfrm>
          <a:prstGeom prst="rect">
            <a:avLst/>
          </a:prstGeom>
          <a:noFill/>
          <a:ln w="9525">
            <a:noFill/>
            <a:miter lim="800000"/>
            <a:headEnd/>
            <a:tailEnd/>
          </a:ln>
        </p:spPr>
      </p:pic>
      <p:pic>
        <p:nvPicPr>
          <p:cNvPr id="6" name="Picture 9" descr="P1000347"/>
          <p:cNvPicPr>
            <a:picLocks noChangeAspect="1" noChangeArrowheads="1"/>
          </p:cNvPicPr>
          <p:nvPr/>
        </p:nvPicPr>
        <p:blipFill>
          <a:blip r:embed="rId3" cstate="print"/>
          <a:srcRect/>
          <a:stretch>
            <a:fillRect/>
          </a:stretch>
        </p:blipFill>
        <p:spPr>
          <a:xfrm>
            <a:off x="3500430" y="1633502"/>
            <a:ext cx="5464183" cy="5072098"/>
          </a:xfrm>
          <a:prstGeom prst="rect">
            <a:avLst/>
          </a:prstGeom>
          <a:noFill/>
        </p:spPr>
      </p:pic>
      <p:sp>
        <p:nvSpPr>
          <p:cNvPr id="7" name="TextBox 6"/>
          <p:cNvSpPr txBox="1"/>
          <p:nvPr/>
        </p:nvSpPr>
        <p:spPr>
          <a:xfrm>
            <a:off x="685800" y="4724400"/>
            <a:ext cx="2971800" cy="369332"/>
          </a:xfrm>
          <a:prstGeom prst="rect">
            <a:avLst/>
          </a:prstGeom>
          <a:noFill/>
        </p:spPr>
        <p:txBody>
          <a:bodyPr wrap="square" rtlCol="0">
            <a:spAutoFit/>
          </a:bodyPr>
          <a:lstStyle/>
          <a:p>
            <a:r>
              <a:rPr lang="en-US" dirty="0" smtClean="0"/>
              <a:t>Courtesy of </a:t>
            </a:r>
            <a:r>
              <a:rPr lang="en-US" dirty="0" err="1" smtClean="0"/>
              <a:t>Pultrall</a:t>
            </a:r>
            <a:r>
              <a:rPr lang="en-US" dirty="0" smtClean="0"/>
              <a:t>, Inc.</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smtClean="0"/>
              <a:t>Noden</a:t>
            </a:r>
            <a:r>
              <a:rPr lang="en-US" sz="4000" dirty="0" smtClean="0"/>
              <a:t> Causeway</a:t>
            </a:r>
            <a:endParaRPr lang="en-US" sz="4000" dirty="0"/>
          </a:p>
        </p:txBody>
      </p:sp>
      <p:pic>
        <p:nvPicPr>
          <p:cNvPr id="3" name="Picture 3" descr="Placing precast deck panels.JPG"/>
          <p:cNvPicPr>
            <a:picLocks noChangeAspect="1"/>
          </p:cNvPicPr>
          <p:nvPr/>
        </p:nvPicPr>
        <p:blipFill>
          <a:blip r:embed="rId2" cstate="print"/>
          <a:srcRect/>
          <a:stretch>
            <a:fillRect/>
          </a:stretch>
        </p:blipFill>
        <p:spPr bwMode="auto">
          <a:xfrm>
            <a:off x="457200" y="1608595"/>
            <a:ext cx="8386585" cy="4563605"/>
          </a:xfrm>
          <a:prstGeom prst="rect">
            <a:avLst/>
          </a:prstGeom>
          <a:noFill/>
          <a:ln w="9525">
            <a:noFill/>
            <a:miter lim="800000"/>
            <a:headEnd/>
            <a:tailEnd/>
          </a:ln>
        </p:spPr>
      </p:pic>
      <p:sp>
        <p:nvSpPr>
          <p:cNvPr id="4" name="TextBox 3"/>
          <p:cNvSpPr txBox="1"/>
          <p:nvPr/>
        </p:nvSpPr>
        <p:spPr>
          <a:xfrm>
            <a:off x="3581400" y="6260068"/>
            <a:ext cx="2971800" cy="369332"/>
          </a:xfrm>
          <a:prstGeom prst="rect">
            <a:avLst/>
          </a:prstGeom>
          <a:noFill/>
        </p:spPr>
        <p:txBody>
          <a:bodyPr wrap="square" rtlCol="0">
            <a:spAutoFit/>
          </a:bodyPr>
          <a:lstStyle/>
          <a:p>
            <a:r>
              <a:rPr lang="en-US" dirty="0" smtClean="0"/>
              <a:t>Courtesy of </a:t>
            </a:r>
            <a:r>
              <a:rPr lang="en-US" dirty="0" err="1" smtClean="0"/>
              <a:t>Pultrall</a:t>
            </a:r>
            <a:r>
              <a:rPr lang="en-US" dirty="0" smtClean="0"/>
              <a:t>, Inc.</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4" name="Picture 6"/>
          <p:cNvPicPr>
            <a:picLocks noChangeAspect="1" noChangeArrowheads="1"/>
          </p:cNvPicPr>
          <p:nvPr/>
        </p:nvPicPr>
        <p:blipFill>
          <a:blip r:embed="rId3" cstate="print"/>
          <a:srcRect/>
          <a:stretch>
            <a:fillRect/>
          </a:stretch>
        </p:blipFill>
        <p:spPr bwMode="auto">
          <a:xfrm>
            <a:off x="292100" y="2120900"/>
            <a:ext cx="5694363" cy="4203700"/>
          </a:xfrm>
          <a:prstGeom prst="rect">
            <a:avLst/>
          </a:prstGeom>
          <a:noFill/>
          <a:ln w="9525">
            <a:noFill/>
            <a:miter lim="800000"/>
            <a:headEnd/>
            <a:tailEnd/>
          </a:ln>
          <a:effectLst/>
        </p:spPr>
      </p:pic>
      <p:sp>
        <p:nvSpPr>
          <p:cNvPr id="145415" name="Rectangle 7"/>
          <p:cNvSpPr>
            <a:spLocks noChangeArrowheads="1"/>
          </p:cNvSpPr>
          <p:nvPr/>
        </p:nvSpPr>
        <p:spPr bwMode="auto">
          <a:xfrm>
            <a:off x="609600" y="0"/>
            <a:ext cx="8382000" cy="1323439"/>
          </a:xfrm>
          <a:prstGeom prst="rect">
            <a:avLst/>
          </a:prstGeom>
          <a:noFill/>
          <a:ln w="9525" algn="ctr">
            <a:noFill/>
            <a:miter lim="800000"/>
            <a:headEnd/>
            <a:tailEnd/>
          </a:ln>
          <a:effectLst/>
        </p:spPr>
        <p:txBody>
          <a:bodyPr wrap="square">
            <a:spAutoFit/>
          </a:bodyPr>
          <a:lstStyle/>
          <a:p>
            <a:pPr marL="233363" indent="-233363">
              <a:spcAft>
                <a:spcPct val="80000"/>
              </a:spcAft>
              <a:buFont typeface="Wingdings" pitchFamily="2" charset="2"/>
              <a:buNone/>
            </a:pPr>
            <a:r>
              <a:rPr lang="en-GB" sz="4000" dirty="0">
                <a:solidFill>
                  <a:schemeClr val="tx2"/>
                </a:solidFill>
                <a:cs typeface="Arial" pitchFamily="34" charset="0"/>
              </a:rPr>
              <a:t>	Prefabricated FRP stay-in-place reinforcement panels</a:t>
            </a:r>
            <a:endParaRPr lang="en-US" sz="4000" dirty="0">
              <a:solidFill>
                <a:schemeClr val="tx2"/>
              </a:solidFill>
              <a:cs typeface="Arial" pitchFamily="34" charset="0"/>
            </a:endParaRPr>
          </a:p>
        </p:txBody>
      </p:sp>
      <p:sp>
        <p:nvSpPr>
          <p:cNvPr id="145416" name="Rectangle 8"/>
          <p:cNvSpPr>
            <a:spLocks noChangeArrowheads="1"/>
          </p:cNvSpPr>
          <p:nvPr/>
        </p:nvSpPr>
        <p:spPr bwMode="auto">
          <a:xfrm>
            <a:off x="76200" y="1455003"/>
            <a:ext cx="8839200" cy="830997"/>
          </a:xfrm>
          <a:prstGeom prst="rect">
            <a:avLst/>
          </a:prstGeom>
          <a:noFill/>
          <a:ln w="9525" algn="ctr">
            <a:noFill/>
            <a:miter lim="800000"/>
            <a:headEnd/>
            <a:tailEnd/>
          </a:ln>
          <a:effectLst/>
        </p:spPr>
        <p:txBody>
          <a:bodyPr>
            <a:spAutoFit/>
          </a:bodyPr>
          <a:lstStyle/>
          <a:p>
            <a:pPr marL="168275">
              <a:spcAft>
                <a:spcPct val="80000"/>
              </a:spcAft>
              <a:buFont typeface="Wingdings" pitchFamily="2" charset="2"/>
              <a:buNone/>
            </a:pPr>
            <a:r>
              <a:rPr lang="en-GB" sz="2400" dirty="0">
                <a:solidFill>
                  <a:schemeClr val="tx2"/>
                </a:solidFill>
              </a:rPr>
              <a:t>Large-size 24’ x 8’, double-layer stay-in-place (SIP) reinforcing panels pre-assembled using off-the-shelf pultruded GFRP components</a:t>
            </a:r>
            <a:endParaRPr lang="en-US" sz="2400" dirty="0">
              <a:solidFill>
                <a:schemeClr val="tx2"/>
              </a:solidFill>
            </a:endParaRPr>
          </a:p>
        </p:txBody>
      </p:sp>
      <p:pic>
        <p:nvPicPr>
          <p:cNvPr id="145420" name="Picture 12"/>
          <p:cNvPicPr>
            <a:picLocks noChangeAspect="1" noChangeArrowheads="1"/>
          </p:cNvPicPr>
          <p:nvPr/>
        </p:nvPicPr>
        <p:blipFill>
          <a:blip r:embed="rId4" cstate="print"/>
          <a:srcRect/>
          <a:stretch>
            <a:fillRect/>
          </a:stretch>
        </p:blipFill>
        <p:spPr bwMode="auto">
          <a:xfrm>
            <a:off x="6400800" y="3263900"/>
            <a:ext cx="2286000" cy="2851150"/>
          </a:xfrm>
          <a:prstGeom prst="rect">
            <a:avLst/>
          </a:prstGeom>
          <a:noFill/>
          <a:ln w="19050" algn="ctr">
            <a:solidFill>
              <a:srgbClr val="FF0000"/>
            </a:solidFill>
            <a:miter lim="800000"/>
            <a:headEnd/>
            <a:tailEnd/>
          </a:ln>
          <a:effectLst/>
        </p:spPr>
      </p:pic>
      <p:pic>
        <p:nvPicPr>
          <p:cNvPr id="145421" name="Picture 13"/>
          <p:cNvPicPr>
            <a:picLocks noChangeAspect="1" noChangeArrowheads="1"/>
          </p:cNvPicPr>
          <p:nvPr/>
        </p:nvPicPr>
        <p:blipFill>
          <a:blip r:embed="rId5" cstate="print"/>
          <a:srcRect/>
          <a:stretch>
            <a:fillRect/>
          </a:stretch>
        </p:blipFill>
        <p:spPr bwMode="auto">
          <a:xfrm>
            <a:off x="6400800" y="2276475"/>
            <a:ext cx="2286000" cy="835025"/>
          </a:xfrm>
          <a:prstGeom prst="rect">
            <a:avLst/>
          </a:prstGeom>
          <a:noFill/>
          <a:ln w="12700" algn="ctr">
            <a:solidFill>
              <a:srgbClr val="003366"/>
            </a:solidFill>
            <a:miter lim="800000"/>
            <a:headEnd/>
            <a:tailEnd/>
          </a:ln>
          <a:effectLst/>
        </p:spPr>
      </p:pic>
      <p:sp>
        <p:nvSpPr>
          <p:cNvPr id="145422" name="Rectangle 14"/>
          <p:cNvSpPr>
            <a:spLocks noChangeArrowheads="1"/>
          </p:cNvSpPr>
          <p:nvPr/>
        </p:nvSpPr>
        <p:spPr bwMode="auto">
          <a:xfrm>
            <a:off x="7620000" y="2730500"/>
            <a:ext cx="274638" cy="328613"/>
          </a:xfrm>
          <a:prstGeom prst="rect">
            <a:avLst/>
          </a:prstGeom>
          <a:solidFill>
            <a:srgbClr val="FF0000">
              <a:alpha val="20000"/>
            </a:srgbClr>
          </a:solidFill>
          <a:ln w="25400" algn="ctr">
            <a:solidFill>
              <a:srgbClr val="FF0000"/>
            </a:solidFill>
            <a:miter lim="800000"/>
            <a:headEnd/>
            <a:tailEnd/>
          </a:ln>
          <a:effectLst/>
        </p:spPr>
        <p:txBody>
          <a:bodyPr wrap="none" anchor="ctr"/>
          <a:lstStyle/>
          <a:p>
            <a:endParaRPr lang="en-US">
              <a:solidFill>
                <a:schemeClr val="bg1"/>
              </a:solidFill>
            </a:endParaRPr>
          </a:p>
        </p:txBody>
      </p:sp>
      <p:sp>
        <p:nvSpPr>
          <p:cNvPr id="145423" name="Line 15"/>
          <p:cNvSpPr>
            <a:spLocks noChangeShapeType="1"/>
          </p:cNvSpPr>
          <p:nvPr/>
        </p:nvSpPr>
        <p:spPr bwMode="auto">
          <a:xfrm flipV="1">
            <a:off x="7315200" y="2959100"/>
            <a:ext cx="304800" cy="304800"/>
          </a:xfrm>
          <a:prstGeom prst="line">
            <a:avLst/>
          </a:prstGeom>
          <a:noFill/>
          <a:ln w="25400">
            <a:solidFill>
              <a:srgbClr val="FF0000"/>
            </a:solidFill>
            <a:round/>
            <a:headEnd/>
            <a:tailEnd/>
          </a:ln>
          <a:effectLst/>
        </p:spPr>
        <p:txBody>
          <a:bodyPr wrap="none" anchor="ctr"/>
          <a:lstStyle/>
          <a:p>
            <a:endParaRPr lang="en-US">
              <a:solidFill>
                <a:schemeClr val="bg1"/>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8" name="Picture 18"/>
          <p:cNvPicPr>
            <a:picLocks noChangeAspect="1" noChangeArrowheads="1"/>
          </p:cNvPicPr>
          <p:nvPr/>
        </p:nvPicPr>
        <p:blipFill>
          <a:blip r:embed="rId3" cstate="print"/>
          <a:srcRect/>
          <a:stretch>
            <a:fillRect/>
          </a:stretch>
        </p:blipFill>
        <p:spPr bwMode="auto">
          <a:xfrm>
            <a:off x="400050" y="2317750"/>
            <a:ext cx="5238750" cy="3930650"/>
          </a:xfrm>
          <a:prstGeom prst="rect">
            <a:avLst/>
          </a:prstGeom>
          <a:noFill/>
          <a:ln w="12700" algn="ctr">
            <a:solidFill>
              <a:srgbClr val="003366"/>
            </a:solidFill>
            <a:miter lim="800000"/>
            <a:headEnd/>
            <a:tailEnd/>
          </a:ln>
          <a:effectLst/>
        </p:spPr>
      </p:pic>
      <p:pic>
        <p:nvPicPr>
          <p:cNvPr id="112659" name="Picture 19"/>
          <p:cNvPicPr>
            <a:picLocks noChangeAspect="1" noChangeArrowheads="1"/>
          </p:cNvPicPr>
          <p:nvPr/>
        </p:nvPicPr>
        <p:blipFill>
          <a:blip r:embed="rId4" cstate="print"/>
          <a:srcRect/>
          <a:stretch>
            <a:fillRect/>
          </a:stretch>
        </p:blipFill>
        <p:spPr bwMode="auto">
          <a:xfrm>
            <a:off x="5808663" y="2317750"/>
            <a:ext cx="2946400" cy="3930650"/>
          </a:xfrm>
          <a:prstGeom prst="rect">
            <a:avLst/>
          </a:prstGeom>
          <a:noFill/>
          <a:ln w="12700" algn="ctr">
            <a:solidFill>
              <a:srgbClr val="003366"/>
            </a:solidFill>
            <a:miter lim="800000"/>
            <a:headEnd/>
            <a:tailEnd/>
          </a:ln>
          <a:effectLst/>
        </p:spPr>
      </p:pic>
      <p:sp>
        <p:nvSpPr>
          <p:cNvPr id="112655" name="Rectangle 15"/>
          <p:cNvSpPr>
            <a:spLocks noChangeArrowheads="1"/>
          </p:cNvSpPr>
          <p:nvPr/>
        </p:nvSpPr>
        <p:spPr bwMode="auto">
          <a:xfrm>
            <a:off x="533400" y="304800"/>
            <a:ext cx="4343400" cy="707886"/>
          </a:xfrm>
          <a:prstGeom prst="rect">
            <a:avLst/>
          </a:prstGeom>
          <a:noFill/>
          <a:ln w="9525" algn="ctr">
            <a:noFill/>
            <a:miter lim="800000"/>
            <a:headEnd/>
            <a:tailEnd/>
          </a:ln>
          <a:effectLst/>
        </p:spPr>
        <p:txBody>
          <a:bodyPr wrap="square">
            <a:spAutoFit/>
          </a:bodyPr>
          <a:lstStyle/>
          <a:p>
            <a:pPr marL="233363" indent="-9525">
              <a:spcAft>
                <a:spcPct val="80000"/>
              </a:spcAft>
              <a:buFont typeface="Wingdings" pitchFamily="2" charset="2"/>
              <a:buNone/>
            </a:pPr>
            <a:r>
              <a:rPr lang="en-GB" sz="4000" dirty="0">
                <a:solidFill>
                  <a:schemeClr val="tx2"/>
                </a:solidFill>
                <a:cs typeface="Arial" pitchFamily="34" charset="0"/>
              </a:rPr>
              <a:t>Deck construction</a:t>
            </a:r>
            <a:endParaRPr lang="en-US" sz="4000" dirty="0">
              <a:solidFill>
                <a:schemeClr val="tx2"/>
              </a:solidFill>
              <a:cs typeface="Arial" pitchFamily="34" charset="0"/>
            </a:endParaRPr>
          </a:p>
        </p:txBody>
      </p:sp>
      <p:sp>
        <p:nvSpPr>
          <p:cNvPr id="112660" name="Rectangle 20"/>
          <p:cNvSpPr>
            <a:spLocks noChangeArrowheads="1"/>
          </p:cNvSpPr>
          <p:nvPr/>
        </p:nvSpPr>
        <p:spPr bwMode="auto">
          <a:xfrm>
            <a:off x="0" y="1600200"/>
            <a:ext cx="8077200" cy="533400"/>
          </a:xfrm>
          <a:prstGeom prst="rect">
            <a:avLst/>
          </a:prstGeom>
          <a:noFill/>
          <a:ln w="9525" algn="ctr">
            <a:noFill/>
            <a:miter lim="800000"/>
            <a:headEnd/>
            <a:tailEnd/>
          </a:ln>
          <a:effectLst/>
        </p:spPr>
        <p:txBody>
          <a:bodyPr/>
          <a:lstStyle/>
          <a:p>
            <a:pPr marL="690563" indent="-457200">
              <a:spcAft>
                <a:spcPct val="80000"/>
              </a:spcAft>
              <a:buFont typeface="Wingdings" pitchFamily="2" charset="2"/>
              <a:buChar char="Ø"/>
            </a:pPr>
            <a:r>
              <a:rPr lang="en-US" sz="2800" u="sng" dirty="0">
                <a:solidFill>
                  <a:schemeClr val="tx2"/>
                </a:solidFill>
              </a:rPr>
              <a:t>Day 1</a:t>
            </a:r>
            <a:r>
              <a:rPr lang="en-US" sz="2800" dirty="0">
                <a:solidFill>
                  <a:schemeClr val="tx2"/>
                </a:solidFill>
              </a:rPr>
              <a:t>: SIP panels setting and anchoring </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8" name="Picture 10" descr="P1040003"/>
          <p:cNvPicPr>
            <a:picLocks noChangeAspect="1" noChangeArrowheads="1"/>
          </p:cNvPicPr>
          <p:nvPr/>
        </p:nvPicPr>
        <p:blipFill>
          <a:blip r:embed="rId3" cstate="print"/>
          <a:srcRect l="4500" r="4500"/>
          <a:stretch>
            <a:fillRect/>
          </a:stretch>
        </p:blipFill>
        <p:spPr bwMode="auto">
          <a:xfrm>
            <a:off x="0" y="0"/>
            <a:ext cx="4724400" cy="3190875"/>
          </a:xfrm>
          <a:prstGeom prst="rect">
            <a:avLst/>
          </a:prstGeom>
          <a:noFill/>
          <a:ln w="12700" algn="ctr">
            <a:solidFill>
              <a:srgbClr val="003366"/>
            </a:solidFill>
            <a:miter lim="800000"/>
            <a:headEnd/>
            <a:tailEnd/>
          </a:ln>
          <a:effectLst/>
        </p:spPr>
      </p:pic>
      <p:pic>
        <p:nvPicPr>
          <p:cNvPr id="165899" name="Picture 11"/>
          <p:cNvPicPr>
            <a:picLocks noChangeAspect="1" noChangeArrowheads="1"/>
          </p:cNvPicPr>
          <p:nvPr/>
        </p:nvPicPr>
        <p:blipFill>
          <a:blip r:embed="rId4" cstate="print"/>
          <a:srcRect/>
          <a:stretch>
            <a:fillRect/>
          </a:stretch>
        </p:blipFill>
        <p:spPr bwMode="auto">
          <a:xfrm>
            <a:off x="4664075" y="0"/>
            <a:ext cx="4479925" cy="3363913"/>
          </a:xfrm>
          <a:prstGeom prst="rect">
            <a:avLst/>
          </a:prstGeom>
          <a:noFill/>
          <a:ln w="12700" algn="ctr">
            <a:solidFill>
              <a:srgbClr val="003366"/>
            </a:solidFill>
            <a:miter lim="800000"/>
            <a:headEnd/>
            <a:tailEnd/>
          </a:ln>
          <a:effectLst/>
        </p:spPr>
      </p:pic>
      <p:pic>
        <p:nvPicPr>
          <p:cNvPr id="165900" name="Picture 12"/>
          <p:cNvPicPr>
            <a:picLocks noChangeAspect="1" noChangeArrowheads="1"/>
          </p:cNvPicPr>
          <p:nvPr/>
        </p:nvPicPr>
        <p:blipFill>
          <a:blip r:embed="rId5" cstate="print"/>
          <a:srcRect/>
          <a:stretch>
            <a:fillRect/>
          </a:stretch>
        </p:blipFill>
        <p:spPr bwMode="auto">
          <a:xfrm>
            <a:off x="0" y="2971800"/>
            <a:ext cx="4648200" cy="3048000"/>
          </a:xfrm>
          <a:prstGeom prst="rect">
            <a:avLst/>
          </a:prstGeom>
          <a:noFill/>
          <a:ln w="12700" algn="ctr">
            <a:solidFill>
              <a:srgbClr val="003366"/>
            </a:solidFill>
            <a:miter lim="800000"/>
            <a:headEnd/>
            <a:tailEnd/>
          </a:ln>
          <a:effectLst/>
        </p:spPr>
      </p:pic>
      <p:pic>
        <p:nvPicPr>
          <p:cNvPr id="165907" name="Picture 19"/>
          <p:cNvPicPr>
            <a:picLocks noChangeAspect="1" noChangeArrowheads="1"/>
          </p:cNvPicPr>
          <p:nvPr/>
        </p:nvPicPr>
        <p:blipFill>
          <a:blip r:embed="rId6" cstate="print"/>
          <a:srcRect b="8125"/>
          <a:stretch>
            <a:fillRect/>
          </a:stretch>
        </p:blipFill>
        <p:spPr bwMode="auto">
          <a:xfrm>
            <a:off x="4664075" y="3352800"/>
            <a:ext cx="4479925" cy="3084513"/>
          </a:xfrm>
          <a:prstGeom prst="rect">
            <a:avLst/>
          </a:prstGeom>
          <a:noFill/>
          <a:ln w="12700" algn="ctr">
            <a:solidFill>
              <a:srgbClr val="003366"/>
            </a:solid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Tunneling, soft-eye</a:t>
            </a:r>
            <a:endParaRPr lang="en-US" sz="4000" dirty="0"/>
          </a:p>
        </p:txBody>
      </p:sp>
      <p:sp>
        <p:nvSpPr>
          <p:cNvPr id="3" name="Content Placeholder 2"/>
          <p:cNvSpPr>
            <a:spLocks noGrp="1"/>
          </p:cNvSpPr>
          <p:nvPr>
            <p:ph sz="quarter" idx="1"/>
          </p:nvPr>
        </p:nvSpPr>
        <p:spPr/>
        <p:txBody>
          <a:bodyPr/>
          <a:lstStyle/>
          <a:p>
            <a:r>
              <a:rPr lang="en-US" sz="3200" dirty="0" smtClean="0">
                <a:solidFill>
                  <a:srgbClr val="141CAB"/>
                </a:solidFill>
              </a:rPr>
              <a:t>Yi Shan Station Shanghai</a:t>
            </a:r>
            <a:endParaRPr lang="en-US" sz="3200" dirty="0" smtClean="0">
              <a:solidFill>
                <a:srgbClr val="141CAB"/>
              </a:solidFill>
              <a:effectLst>
                <a:outerShdw blurRad="38100" dist="38100" dir="2700000" algn="tl">
                  <a:srgbClr val="C0C0C0"/>
                </a:outerShdw>
              </a:effectLst>
              <a:latin typeface="Arial" pitchFamily="34" charset="0"/>
            </a:endParaRPr>
          </a:p>
          <a:p>
            <a:endParaRPr lang="en-US" dirty="0"/>
          </a:p>
        </p:txBody>
      </p:sp>
      <p:pic>
        <p:nvPicPr>
          <p:cNvPr id="4" name="Picture 5"/>
          <p:cNvPicPr>
            <a:picLocks noChangeAspect="1" noChangeArrowheads="1"/>
          </p:cNvPicPr>
          <p:nvPr/>
        </p:nvPicPr>
        <p:blipFill>
          <a:blip r:embed="rId2" cstate="print"/>
          <a:srcRect/>
          <a:stretch>
            <a:fillRect/>
          </a:stretch>
        </p:blipFill>
        <p:spPr bwMode="auto">
          <a:xfrm>
            <a:off x="762000" y="2562225"/>
            <a:ext cx="3657600" cy="2924175"/>
          </a:xfrm>
          <a:prstGeom prst="rect">
            <a:avLst/>
          </a:prstGeom>
          <a:noFill/>
          <a:ln w="9525">
            <a:noFill/>
            <a:miter lim="800000"/>
            <a:headEnd/>
            <a:tailEnd/>
          </a:ln>
        </p:spPr>
      </p:pic>
      <p:pic>
        <p:nvPicPr>
          <p:cNvPr id="5" name="Picture 6"/>
          <p:cNvPicPr>
            <a:picLocks noChangeAspect="1" noChangeArrowheads="1"/>
          </p:cNvPicPr>
          <p:nvPr/>
        </p:nvPicPr>
        <p:blipFill>
          <a:blip r:embed="rId3" cstate="print"/>
          <a:srcRect/>
          <a:stretch>
            <a:fillRect/>
          </a:stretch>
        </p:blipFill>
        <p:spPr bwMode="auto">
          <a:xfrm>
            <a:off x="5162550" y="1600200"/>
            <a:ext cx="3600450" cy="5121275"/>
          </a:xfrm>
          <a:prstGeom prst="rect">
            <a:avLst/>
          </a:prstGeom>
          <a:noFill/>
          <a:ln w="9525">
            <a:noFill/>
            <a:miter lim="800000"/>
            <a:headEnd/>
            <a:tailEnd/>
          </a:ln>
        </p:spPr>
      </p:pic>
      <p:sp>
        <p:nvSpPr>
          <p:cNvPr id="6" name="TextBox 5"/>
          <p:cNvSpPr txBox="1"/>
          <p:nvPr/>
        </p:nvSpPr>
        <p:spPr>
          <a:xfrm>
            <a:off x="990600" y="5638800"/>
            <a:ext cx="3733800" cy="369332"/>
          </a:xfrm>
          <a:prstGeom prst="rect">
            <a:avLst/>
          </a:prstGeom>
          <a:noFill/>
        </p:spPr>
        <p:txBody>
          <a:bodyPr wrap="square" rtlCol="0">
            <a:spAutoFit/>
          </a:bodyPr>
          <a:lstStyle/>
          <a:p>
            <a:r>
              <a:rPr lang="en-US" dirty="0" smtClean="0"/>
              <a:t>Courtesy of Hughes Brothers, Inc.</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Seawalls</a:t>
            </a:r>
            <a:endParaRPr lang="en-US" sz="4000" dirty="0"/>
          </a:p>
        </p:txBody>
      </p:sp>
      <p:sp>
        <p:nvSpPr>
          <p:cNvPr id="3" name="Content Placeholder 2"/>
          <p:cNvSpPr>
            <a:spLocks noGrp="1"/>
          </p:cNvSpPr>
          <p:nvPr>
            <p:ph sz="quarter" idx="1"/>
          </p:nvPr>
        </p:nvSpPr>
        <p:spPr/>
        <p:txBody>
          <a:bodyPr/>
          <a:lstStyle/>
          <a:p>
            <a:endParaRPr lang="en-US" dirty="0"/>
          </a:p>
        </p:txBody>
      </p:sp>
      <p:sp>
        <p:nvSpPr>
          <p:cNvPr id="5" name="TextBox 4"/>
          <p:cNvSpPr txBox="1"/>
          <p:nvPr/>
        </p:nvSpPr>
        <p:spPr>
          <a:xfrm>
            <a:off x="4572000" y="1840468"/>
            <a:ext cx="5181600" cy="369332"/>
          </a:xfrm>
          <a:prstGeom prst="rect">
            <a:avLst/>
          </a:prstGeom>
          <a:noFill/>
        </p:spPr>
        <p:txBody>
          <a:bodyPr wrap="square" rtlCol="0">
            <a:spAutoFit/>
          </a:bodyPr>
          <a:lstStyle/>
          <a:p>
            <a:r>
              <a:rPr lang="en-US" dirty="0" smtClean="0"/>
              <a:t>Courtesy of Marshall Composite </a:t>
            </a:r>
            <a:r>
              <a:rPr lang="en-US" dirty="0" err="1" smtClean="0"/>
              <a:t>Tehnologies</a:t>
            </a:r>
            <a:endParaRPr lang="en-US" dirty="0"/>
          </a:p>
        </p:txBody>
      </p:sp>
      <p:pic>
        <p:nvPicPr>
          <p:cNvPr id="52227" name="Picture 3" descr="G:\Presentation - CDCC 2011\seawall2.jpg"/>
          <p:cNvPicPr>
            <a:picLocks noChangeAspect="1" noChangeArrowheads="1"/>
          </p:cNvPicPr>
          <p:nvPr/>
        </p:nvPicPr>
        <p:blipFill>
          <a:blip r:embed="rId2" cstate="print"/>
          <a:srcRect/>
          <a:stretch>
            <a:fillRect/>
          </a:stretch>
        </p:blipFill>
        <p:spPr bwMode="auto">
          <a:xfrm>
            <a:off x="2166620" y="2451100"/>
            <a:ext cx="6748780" cy="4178300"/>
          </a:xfrm>
          <a:prstGeom prst="rect">
            <a:avLst/>
          </a:prstGeom>
          <a:noFill/>
        </p:spPr>
      </p:pic>
      <p:pic>
        <p:nvPicPr>
          <p:cNvPr id="52226" name="Picture 2" descr="G:\Presentation - CDCC 2011\IMG_0082.JPG"/>
          <p:cNvPicPr>
            <a:picLocks noChangeAspect="1" noChangeArrowheads="1"/>
          </p:cNvPicPr>
          <p:nvPr/>
        </p:nvPicPr>
        <p:blipFill>
          <a:blip r:embed="rId3" cstate="print"/>
          <a:srcRect/>
          <a:stretch>
            <a:fillRect/>
          </a:stretch>
        </p:blipFill>
        <p:spPr bwMode="auto">
          <a:xfrm>
            <a:off x="685800" y="1676400"/>
            <a:ext cx="3706368" cy="2779776"/>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Introduction</a:t>
            </a:r>
            <a:endParaRPr lang="en-US" sz="4000" dirty="0"/>
          </a:p>
        </p:txBody>
      </p:sp>
      <p:sp>
        <p:nvSpPr>
          <p:cNvPr id="3" name="Content Placeholder 2"/>
          <p:cNvSpPr>
            <a:spLocks noGrp="1"/>
          </p:cNvSpPr>
          <p:nvPr>
            <p:ph sz="quarter" idx="1"/>
          </p:nvPr>
        </p:nvSpPr>
        <p:spPr/>
        <p:txBody>
          <a:bodyPr/>
          <a:lstStyle/>
          <a:p>
            <a:r>
              <a:rPr lang="en-US" dirty="0" smtClean="0"/>
              <a:t>The Problem - Corrosion</a:t>
            </a:r>
          </a:p>
          <a:p>
            <a:pPr lvl="1"/>
            <a:r>
              <a:rPr lang="en-US" dirty="0" smtClean="0"/>
              <a:t>Corrosion and deterioration of steel reinforced concrete</a:t>
            </a:r>
          </a:p>
          <a:p>
            <a:pPr lvl="1"/>
            <a:r>
              <a:rPr lang="en-US" u="sng" dirty="0" smtClean="0"/>
              <a:t>Mitigation techniques </a:t>
            </a:r>
            <a:r>
              <a:rPr lang="en-US" dirty="0" smtClean="0"/>
              <a:t>- High costs to rehabilitate and remediate structures</a:t>
            </a:r>
          </a:p>
          <a:p>
            <a:pPr lvl="1"/>
            <a:r>
              <a:rPr lang="en-US" u="sng" dirty="0" smtClean="0"/>
              <a:t>Safety</a:t>
            </a:r>
            <a:r>
              <a:rPr lang="en-US" dirty="0" smtClean="0"/>
              <a:t> - Construction zones and detours</a:t>
            </a:r>
          </a:p>
          <a:p>
            <a:r>
              <a:rPr lang="en-US" dirty="0" smtClean="0"/>
              <a:t>The Solution – FRP </a:t>
            </a:r>
            <a:r>
              <a:rPr lang="en-US" dirty="0" err="1" smtClean="0"/>
              <a:t>Rebars</a:t>
            </a:r>
            <a:endParaRPr lang="en-US" dirty="0" smtClean="0"/>
          </a:p>
          <a:p>
            <a:pPr lvl="1"/>
            <a:r>
              <a:rPr lang="en-US" dirty="0" smtClean="0"/>
              <a:t>Non corrosive concrete reinforcement</a:t>
            </a:r>
          </a:p>
          <a:p>
            <a:pPr lvl="1"/>
            <a:r>
              <a:rPr lang="en-US" dirty="0" smtClean="0"/>
              <a:t>Increase service life (durability)</a:t>
            </a:r>
          </a:p>
          <a:p>
            <a:pPr lvl="1"/>
            <a:r>
              <a:rPr lang="en-US" dirty="0" smtClean="0"/>
              <a:t>Hundreds of applications in service in North America</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010400" cy="1143000"/>
          </a:xfrm>
        </p:spPr>
        <p:txBody>
          <a:bodyPr>
            <a:normAutofit/>
          </a:bodyPr>
          <a:lstStyle/>
          <a:p>
            <a:r>
              <a:rPr lang="en-US" sz="4000" dirty="0" smtClean="0">
                <a:latin typeface="+mn-lt"/>
                <a:cs typeface="Arial" pitchFamily="34" charset="0"/>
              </a:rPr>
              <a:t>Summary</a:t>
            </a:r>
            <a:endParaRPr lang="en-US" sz="4000" dirty="0">
              <a:latin typeface="+mn-lt"/>
            </a:endParaRPr>
          </a:p>
        </p:txBody>
      </p:sp>
      <p:sp>
        <p:nvSpPr>
          <p:cNvPr id="3" name="Content Placeholder 2"/>
          <p:cNvSpPr>
            <a:spLocks noGrp="1"/>
          </p:cNvSpPr>
          <p:nvPr>
            <p:ph idx="1"/>
          </p:nvPr>
        </p:nvSpPr>
        <p:spPr>
          <a:xfrm>
            <a:off x="533400" y="1600200"/>
            <a:ext cx="8382000" cy="4648200"/>
          </a:xfrm>
        </p:spPr>
        <p:txBody>
          <a:bodyPr>
            <a:noAutofit/>
          </a:bodyPr>
          <a:lstStyle/>
          <a:p>
            <a:pPr>
              <a:buClr>
                <a:schemeClr val="accent1"/>
              </a:buClr>
              <a:buFont typeface="Wingdings" pitchFamily="2" charset="2"/>
              <a:buChar char="Ø"/>
            </a:pPr>
            <a:r>
              <a:rPr lang="en-US" sz="2600" dirty="0" smtClean="0">
                <a:ea typeface="ＭＳ Ｐゴシック" pitchFamily="34" charset="-128"/>
              </a:rPr>
              <a:t>Complete set of guides, test methods and standards are available for GFRP bars</a:t>
            </a:r>
          </a:p>
          <a:p>
            <a:pPr>
              <a:buClr>
                <a:schemeClr val="accent1"/>
              </a:buClr>
              <a:buFont typeface="Wingdings" pitchFamily="2" charset="2"/>
              <a:buChar char="Ø"/>
            </a:pPr>
            <a:r>
              <a:rPr lang="en-US" sz="2600" dirty="0" smtClean="0">
                <a:ea typeface="ＭＳ Ｐゴシック" pitchFamily="34" charset="-128"/>
              </a:rPr>
              <a:t>Many bridges built with GFRP bars and performing well</a:t>
            </a:r>
          </a:p>
          <a:p>
            <a:pPr>
              <a:buClr>
                <a:schemeClr val="accent1"/>
              </a:buClr>
              <a:buFont typeface="Wingdings" pitchFamily="2" charset="2"/>
              <a:buChar char="Ø"/>
            </a:pPr>
            <a:r>
              <a:rPr lang="en-US" sz="2600" dirty="0" smtClean="0">
                <a:ea typeface="ＭＳ Ｐゴシック" pitchFamily="34" charset="-128"/>
              </a:rPr>
              <a:t>Non-proprietary solution, traditional supply chain acquisition &amp; installation in place</a:t>
            </a:r>
          </a:p>
          <a:p>
            <a:pPr>
              <a:buClr>
                <a:schemeClr val="accent1"/>
              </a:buClr>
              <a:buFont typeface="Wingdings" pitchFamily="2" charset="2"/>
              <a:buChar char="Ø"/>
            </a:pPr>
            <a:r>
              <a:rPr lang="en-US" sz="2600" dirty="0" smtClean="0">
                <a:ea typeface="ＭＳ Ｐゴシック" pitchFamily="34" charset="-128"/>
              </a:rPr>
              <a:t>Extended service life of GFRP reinforced decks is expected</a:t>
            </a:r>
          </a:p>
          <a:p>
            <a:pPr>
              <a:buClr>
                <a:schemeClr val="accent1"/>
              </a:buClr>
              <a:buFont typeface="Wingdings" pitchFamily="2" charset="2"/>
              <a:buChar char="Ø"/>
            </a:pPr>
            <a:r>
              <a:rPr lang="en-US" sz="2600" dirty="0" smtClean="0">
                <a:ea typeface="ＭＳ Ｐゴシック" pitchFamily="34" charset="-128"/>
              </a:rPr>
              <a:t>Many practices adopted for corrosion protection are not necessary with FRP bars</a:t>
            </a:r>
          </a:p>
          <a:p>
            <a:pPr>
              <a:buClr>
                <a:schemeClr val="accent1"/>
              </a:buClr>
              <a:buFont typeface="Wingdings" pitchFamily="2" charset="2"/>
              <a:buChar char="Ø"/>
            </a:pPr>
            <a:r>
              <a:rPr lang="en-US" sz="2600" dirty="0" smtClean="0">
                <a:ea typeface="ＭＳ Ｐゴシック" pitchFamily="34" charset="-128"/>
              </a:rPr>
              <a:t>Holistic view of bridge deck construction makes FRP bars the best value proposition</a:t>
            </a:r>
          </a:p>
          <a:p>
            <a:endParaRPr lang="en-US" sz="26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Composites Conference</a:t>
            </a:r>
            <a:endParaRPr lang="en-US" sz="4000" dirty="0"/>
          </a:p>
        </p:txBody>
      </p:sp>
      <p:sp>
        <p:nvSpPr>
          <p:cNvPr id="5" name="TextBox 4"/>
          <p:cNvSpPr txBox="1"/>
          <p:nvPr/>
        </p:nvSpPr>
        <p:spPr>
          <a:xfrm>
            <a:off x="990600" y="1828800"/>
            <a:ext cx="7315200" cy="3847207"/>
          </a:xfrm>
          <a:prstGeom prst="rect">
            <a:avLst/>
          </a:prstGeom>
          <a:noFill/>
        </p:spPr>
        <p:txBody>
          <a:bodyPr wrap="square" rtlCol="0">
            <a:spAutoFit/>
          </a:bodyPr>
          <a:lstStyle/>
          <a:p>
            <a:pPr algn="ctr"/>
            <a:r>
              <a:rPr lang="en-US" sz="4800" dirty="0" smtClean="0">
                <a:hlinkClick r:id="rId2"/>
              </a:rPr>
              <a:t>www.acmashow.org</a:t>
            </a:r>
            <a:endParaRPr lang="en-US" sz="4800" dirty="0" smtClean="0"/>
          </a:p>
          <a:p>
            <a:pPr marL="342900" indent="-342900">
              <a:buFont typeface="Arial" pitchFamily="34" charset="0"/>
              <a:buChar char="•"/>
            </a:pPr>
            <a:endParaRPr lang="en-US" sz="2800" dirty="0" smtClean="0"/>
          </a:p>
          <a:p>
            <a:pPr marL="342900" indent="-342900">
              <a:buFont typeface="Arial" pitchFamily="34" charset="0"/>
              <a:buChar char="•"/>
            </a:pPr>
            <a:r>
              <a:rPr lang="en-US" sz="2800" dirty="0" smtClean="0"/>
              <a:t>COMPOSITES 2013</a:t>
            </a:r>
          </a:p>
          <a:p>
            <a:pPr marL="342900" indent="-342900">
              <a:buFont typeface="Arial" pitchFamily="34" charset="0"/>
              <a:buChar char="•"/>
            </a:pPr>
            <a:r>
              <a:rPr lang="en-US" sz="2800" dirty="0" smtClean="0"/>
              <a:t>Orange County Convention Center, Orlando, FL</a:t>
            </a:r>
          </a:p>
          <a:p>
            <a:pPr marL="342900" indent="-342900">
              <a:buFont typeface="Arial" pitchFamily="34" charset="0"/>
              <a:buChar char="•"/>
            </a:pPr>
            <a:r>
              <a:rPr lang="en-US" sz="2800" dirty="0" smtClean="0"/>
              <a:t>January 29-31, 2013</a:t>
            </a:r>
          </a:p>
          <a:p>
            <a:pPr marL="342900" indent="-342900">
              <a:buFont typeface="Arial" pitchFamily="34" charset="0"/>
              <a:buChar char="•"/>
            </a:pPr>
            <a:r>
              <a:rPr lang="en-US" sz="2800" dirty="0" smtClean="0"/>
              <a:t>Over 4,000 attendees</a:t>
            </a:r>
          </a:p>
          <a:p>
            <a:pPr marL="342900" indent="-342900">
              <a:buFont typeface="Arial" pitchFamily="34" charset="0"/>
              <a:buChar char="•"/>
            </a:pPr>
            <a:r>
              <a:rPr lang="en-US" sz="2800" dirty="0" smtClean="0"/>
              <a:t>Sessions on infrastructure and construction</a:t>
            </a:r>
          </a:p>
          <a:p>
            <a:pPr marL="342900" indent="-342900">
              <a:buFont typeface="Arial" pitchFamily="34" charset="0"/>
              <a:buChar char="•"/>
            </a:pPr>
            <a:r>
              <a:rPr lang="en-US" sz="2800" dirty="0" smtClean="0"/>
              <a:t>Expo with suppliers and manufacturers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LRFD – Pultruded Composites</a:t>
            </a:r>
            <a:endParaRPr lang="en-US" sz="4000" dirty="0"/>
          </a:p>
        </p:txBody>
      </p:sp>
      <p:sp>
        <p:nvSpPr>
          <p:cNvPr id="3" name="Content Placeholder 2"/>
          <p:cNvSpPr>
            <a:spLocks noGrp="1"/>
          </p:cNvSpPr>
          <p:nvPr>
            <p:ph idx="1"/>
          </p:nvPr>
        </p:nvSpPr>
        <p:spPr>
          <a:xfrm>
            <a:off x="4495800" y="1600200"/>
            <a:ext cx="4419600" cy="4953000"/>
          </a:xfrm>
        </p:spPr>
        <p:txBody>
          <a:bodyPr>
            <a:noAutofit/>
          </a:bodyPr>
          <a:lstStyle/>
          <a:p>
            <a:r>
              <a:rPr lang="en-US" sz="2400" b="1" dirty="0" smtClean="0"/>
              <a:t>Pre-Standard released 2010</a:t>
            </a:r>
          </a:p>
          <a:p>
            <a:pPr marL="457200" lvl="2"/>
            <a:r>
              <a:rPr lang="en-US" sz="2400" dirty="0" smtClean="0">
                <a:cs typeface="Arial" charset="0"/>
              </a:rPr>
              <a:t>Ch. 1 General Provisions</a:t>
            </a:r>
          </a:p>
          <a:p>
            <a:pPr marL="457200" lvl="2"/>
            <a:r>
              <a:rPr lang="en-US" sz="2400" dirty="0" smtClean="0">
                <a:cs typeface="Arial" charset="0"/>
              </a:rPr>
              <a:t>Ch. 2 Design Requirements </a:t>
            </a:r>
          </a:p>
          <a:p>
            <a:pPr marL="457200" lvl="2"/>
            <a:r>
              <a:rPr lang="en-US" sz="2400" dirty="0" smtClean="0">
                <a:cs typeface="Arial" charset="0"/>
              </a:rPr>
              <a:t>Ch. 3 Tension Members</a:t>
            </a:r>
          </a:p>
          <a:p>
            <a:pPr marL="457200" lvl="2"/>
            <a:r>
              <a:rPr lang="en-US" sz="2400" dirty="0" smtClean="0">
                <a:cs typeface="Arial" charset="0"/>
              </a:rPr>
              <a:t>Ch. 4 Compression Members</a:t>
            </a:r>
          </a:p>
          <a:p>
            <a:pPr marL="457200" lvl="2"/>
            <a:r>
              <a:rPr lang="en-US" sz="2400" dirty="0" smtClean="0">
                <a:cs typeface="Arial" charset="0"/>
              </a:rPr>
              <a:t>Ch. 5 Flexural and Shear 		Members</a:t>
            </a:r>
          </a:p>
          <a:p>
            <a:pPr marL="457200" lvl="2"/>
            <a:r>
              <a:rPr lang="en-US" sz="2400" dirty="0" smtClean="0">
                <a:cs typeface="Arial" charset="0"/>
              </a:rPr>
              <a:t>Ch. 6 Combined Forces &amp; 		Torsion</a:t>
            </a:r>
          </a:p>
          <a:p>
            <a:pPr marL="457200" lvl="2"/>
            <a:r>
              <a:rPr lang="en-US" sz="2400" dirty="0" smtClean="0">
                <a:cs typeface="Arial" charset="0"/>
              </a:rPr>
              <a:t>Ch. 7 Plates and Built-Up 		Members</a:t>
            </a:r>
          </a:p>
          <a:p>
            <a:pPr marL="457200" lvl="2"/>
            <a:r>
              <a:rPr lang="en-US" sz="2400" dirty="0" smtClean="0">
                <a:cs typeface="Arial" charset="0"/>
              </a:rPr>
              <a:t>Ch. 8 Bolted Connections</a:t>
            </a:r>
            <a:endParaRPr lang="en-US" sz="2400" dirty="0"/>
          </a:p>
        </p:txBody>
      </p:sp>
      <p:pic>
        <p:nvPicPr>
          <p:cNvPr id="4" name="Picture 2"/>
          <p:cNvPicPr>
            <a:picLocks noChangeAspect="1" noChangeArrowheads="1"/>
          </p:cNvPicPr>
          <p:nvPr/>
        </p:nvPicPr>
        <p:blipFill>
          <a:blip r:embed="rId3" cstate="print"/>
          <a:srcRect/>
          <a:stretch>
            <a:fillRect/>
          </a:stretch>
        </p:blipFill>
        <p:spPr bwMode="auto">
          <a:xfrm>
            <a:off x="606857" y="1556918"/>
            <a:ext cx="3507943" cy="4539082"/>
          </a:xfrm>
          <a:prstGeom prst="rect">
            <a:avLst/>
          </a:prstGeom>
          <a:noFill/>
          <a:ln w="6350">
            <a:solidFill>
              <a:schemeClr val="tx2"/>
            </a:solid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Code of Standard Practice</a:t>
            </a:r>
            <a:endParaRPr lang="en-US" sz="4000" dirty="0"/>
          </a:p>
        </p:txBody>
      </p:sp>
      <p:pic>
        <p:nvPicPr>
          <p:cNvPr id="4" name="Content Placeholder 3" descr="Code of Standard Practice_v4.jpg"/>
          <p:cNvPicPr>
            <a:picLocks noGrp="1" noChangeAspect="1"/>
          </p:cNvPicPr>
          <p:nvPr>
            <p:ph sz="quarter" idx="1"/>
          </p:nvPr>
        </p:nvPicPr>
        <p:blipFill>
          <a:blip r:embed="rId2" cstate="print"/>
          <a:stretch>
            <a:fillRect/>
          </a:stretch>
        </p:blipFill>
        <p:spPr>
          <a:xfrm>
            <a:off x="5288973" y="1600200"/>
            <a:ext cx="3474027" cy="4495800"/>
          </a:xfrm>
        </p:spPr>
      </p:pic>
      <p:sp>
        <p:nvSpPr>
          <p:cNvPr id="5" name="TextBox 4"/>
          <p:cNvSpPr txBox="1"/>
          <p:nvPr/>
        </p:nvSpPr>
        <p:spPr>
          <a:xfrm>
            <a:off x="762000" y="1981200"/>
            <a:ext cx="4267200" cy="3108543"/>
          </a:xfrm>
          <a:prstGeom prst="rect">
            <a:avLst/>
          </a:prstGeom>
          <a:noFill/>
        </p:spPr>
        <p:txBody>
          <a:bodyPr wrap="square" rtlCol="0">
            <a:spAutoFit/>
          </a:bodyPr>
          <a:lstStyle/>
          <a:p>
            <a:pPr>
              <a:buFont typeface="Wingdings" pitchFamily="2" charset="2"/>
              <a:buChar char="ü"/>
            </a:pPr>
            <a:r>
              <a:rPr lang="en-US" sz="2800" dirty="0" smtClean="0"/>
              <a:t>Industry Guidelines</a:t>
            </a:r>
          </a:p>
          <a:p>
            <a:pPr>
              <a:buFont typeface="Wingdings" pitchFamily="2" charset="2"/>
              <a:buChar char="ü"/>
            </a:pPr>
            <a:r>
              <a:rPr lang="en-US" sz="2800" dirty="0" smtClean="0"/>
              <a:t>Released December 2011</a:t>
            </a:r>
          </a:p>
          <a:p>
            <a:pPr marL="287338" indent="-287338">
              <a:buFont typeface="Wingdings" pitchFamily="2" charset="2"/>
              <a:buChar char="ü"/>
            </a:pPr>
            <a:r>
              <a:rPr lang="en-US" sz="2800" dirty="0" smtClean="0"/>
              <a:t>Balloting for ANSI standard in progress</a:t>
            </a:r>
          </a:p>
          <a:p>
            <a:pPr marL="287338" indent="-287338">
              <a:buFont typeface="Wingdings" pitchFamily="2" charset="2"/>
              <a:buChar char="ü"/>
            </a:pPr>
            <a:r>
              <a:rPr lang="en-US" sz="2800" dirty="0" smtClean="0"/>
              <a:t>ANSI Standard approved in March 2012</a:t>
            </a:r>
          </a:p>
          <a:p>
            <a:pPr marL="744538" lvl="1" indent="-287338">
              <a:buFont typeface="Wingdings" pitchFamily="2" charset="2"/>
              <a:buChar char="ü"/>
            </a:pPr>
            <a:r>
              <a:rPr lang="en-US" sz="2800" dirty="0" smtClean="0"/>
              <a:t>Publish, June 2012</a:t>
            </a:r>
            <a:endParaRPr lang="en-US" sz="28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Thank You</a:t>
            </a:r>
            <a:endParaRPr lang="en-US" sz="4000" dirty="0"/>
          </a:p>
        </p:txBody>
      </p:sp>
      <p:sp>
        <p:nvSpPr>
          <p:cNvPr id="3" name="Content Placeholder 2"/>
          <p:cNvSpPr>
            <a:spLocks noGrp="1"/>
          </p:cNvSpPr>
          <p:nvPr>
            <p:ph sz="quarter" idx="1"/>
          </p:nvPr>
        </p:nvSpPr>
        <p:spPr/>
        <p:txBody>
          <a:bodyPr/>
          <a:lstStyle/>
          <a:p>
            <a:pPr algn="ctr">
              <a:buNone/>
            </a:pPr>
            <a:endParaRPr lang="en-US" dirty="0" smtClean="0"/>
          </a:p>
          <a:p>
            <a:pPr algn="ctr">
              <a:buNone/>
            </a:pPr>
            <a:endParaRPr lang="en-US" dirty="0" smtClean="0"/>
          </a:p>
          <a:p>
            <a:pPr algn="ctr">
              <a:buNone/>
            </a:pPr>
            <a:r>
              <a:rPr lang="en-US" dirty="0" smtClean="0"/>
              <a:t>John P. Busel</a:t>
            </a:r>
          </a:p>
          <a:p>
            <a:pPr algn="ctr">
              <a:buNone/>
            </a:pPr>
            <a:r>
              <a:rPr lang="en-US" dirty="0" smtClean="0"/>
              <a:t>Director, Composites Growth Initiative</a:t>
            </a:r>
          </a:p>
          <a:p>
            <a:pPr algn="ctr">
              <a:buNone/>
            </a:pPr>
            <a:r>
              <a:rPr lang="en-US" b="1" dirty="0" smtClean="0"/>
              <a:t>American Composites Manufacturers Association </a:t>
            </a:r>
            <a:r>
              <a:rPr lang="en-US" dirty="0" smtClean="0"/>
              <a:t>(ACMA)</a:t>
            </a:r>
          </a:p>
          <a:p>
            <a:pPr algn="ctr">
              <a:buNone/>
            </a:pPr>
            <a:r>
              <a:rPr lang="en-US" dirty="0" smtClean="0"/>
              <a:t>P: 914-961-8007</a:t>
            </a:r>
          </a:p>
          <a:p>
            <a:pPr algn="ctr">
              <a:buNone/>
            </a:pPr>
            <a:r>
              <a:rPr lang="en-US" dirty="0" smtClean="0"/>
              <a:t>E: </a:t>
            </a:r>
            <a:r>
              <a:rPr lang="en-US" dirty="0" smtClean="0">
                <a:hlinkClick r:id="rId2"/>
              </a:rPr>
              <a:t>jbusel@acmanet.org</a:t>
            </a:r>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Traditional Approach to Corrosion Problems</a:t>
            </a:r>
            <a:endParaRPr lang="en-US" dirty="0"/>
          </a:p>
        </p:txBody>
      </p:sp>
      <p:sp>
        <p:nvSpPr>
          <p:cNvPr id="3" name="Content Placeholder 2"/>
          <p:cNvSpPr>
            <a:spLocks noGrp="1"/>
          </p:cNvSpPr>
          <p:nvPr>
            <p:ph sz="quarter" idx="1"/>
          </p:nvPr>
        </p:nvSpPr>
        <p:spPr/>
        <p:txBody>
          <a:bodyPr/>
          <a:lstStyle/>
          <a:p>
            <a:pPr marL="457200" indent="-457200">
              <a:buClr>
                <a:schemeClr val="accent1"/>
              </a:buClr>
              <a:buFont typeface="Wingdings" pitchFamily="2" charset="2"/>
              <a:buChar char="Ø"/>
            </a:pPr>
            <a:r>
              <a:rPr lang="en-US" sz="2800" dirty="0" smtClean="0">
                <a:ea typeface="ＭＳ Ｐゴシック" pitchFamily="34" charset="-128"/>
              </a:rPr>
              <a:t>Reduce, Eliminate, or Negate the Current Flow of the Electrochemical Corrosion Cell Inherent With Steel Reinforced Concrete</a:t>
            </a:r>
            <a:endParaRPr lang="en-US" sz="3200" dirty="0" smtClean="0">
              <a:ea typeface="ＭＳ Ｐゴシック" pitchFamily="34" charset="-128"/>
            </a:endParaRPr>
          </a:p>
          <a:p>
            <a:pPr marL="800100" lvl="1" indent="-342900">
              <a:lnSpc>
                <a:spcPct val="70000"/>
              </a:lnSpc>
              <a:buFont typeface="Wingdings" pitchFamily="2" charset="2"/>
              <a:buChar char="ü"/>
            </a:pPr>
            <a:r>
              <a:rPr lang="en-US" sz="2400" dirty="0" smtClean="0">
                <a:ea typeface="ＭＳ Ｐゴシック" pitchFamily="34" charset="-128"/>
              </a:rPr>
              <a:t>Admixtures</a:t>
            </a:r>
          </a:p>
          <a:p>
            <a:pPr marL="800100" lvl="1" indent="-342900">
              <a:lnSpc>
                <a:spcPct val="70000"/>
              </a:lnSpc>
              <a:buFont typeface="Wingdings" pitchFamily="2" charset="2"/>
              <a:buChar char="ü"/>
            </a:pPr>
            <a:r>
              <a:rPr lang="en-US" sz="2400" dirty="0" smtClean="0">
                <a:ea typeface="ＭＳ Ｐゴシック" pitchFamily="34" charset="-128"/>
              </a:rPr>
              <a:t>Increase Concrete Cover</a:t>
            </a:r>
          </a:p>
          <a:p>
            <a:pPr marL="800100" lvl="1" indent="-342900">
              <a:lnSpc>
                <a:spcPct val="70000"/>
              </a:lnSpc>
              <a:buFont typeface="Wingdings" pitchFamily="2" charset="2"/>
              <a:buChar char="ü"/>
            </a:pPr>
            <a:r>
              <a:rPr lang="en-US" sz="2400" dirty="0" smtClean="0">
                <a:ea typeface="ＭＳ Ｐゴシック" pitchFamily="34" charset="-128"/>
              </a:rPr>
              <a:t>Efforts to reduce permeability &amp; mitigate cracking - HPC</a:t>
            </a:r>
          </a:p>
          <a:p>
            <a:pPr marL="800100" lvl="1" indent="-342900">
              <a:lnSpc>
                <a:spcPct val="70000"/>
              </a:lnSpc>
              <a:buFont typeface="Wingdings" pitchFamily="2" charset="2"/>
              <a:buChar char="ü"/>
            </a:pPr>
            <a:r>
              <a:rPr lang="en-US" sz="2400" dirty="0" smtClean="0">
                <a:ea typeface="ＭＳ Ｐゴシック" pitchFamily="34" charset="-128"/>
              </a:rPr>
              <a:t>Alter Concrete Mix</a:t>
            </a:r>
          </a:p>
          <a:p>
            <a:pPr marL="800100" lvl="1" indent="-342900">
              <a:lnSpc>
                <a:spcPct val="70000"/>
              </a:lnSpc>
              <a:buFont typeface="Wingdings" pitchFamily="2" charset="2"/>
              <a:buChar char="ü"/>
            </a:pPr>
            <a:r>
              <a:rPr lang="en-US" sz="2400" dirty="0" smtClean="0">
                <a:ea typeface="ＭＳ Ｐゴシック" pitchFamily="34" charset="-128"/>
              </a:rPr>
              <a:t>Membranes &amp; Overlays</a:t>
            </a:r>
          </a:p>
          <a:p>
            <a:pPr marL="800100" lvl="1" indent="-342900">
              <a:lnSpc>
                <a:spcPct val="70000"/>
              </a:lnSpc>
              <a:buFont typeface="Wingdings" pitchFamily="2" charset="2"/>
              <a:buChar char="ü"/>
            </a:pPr>
            <a:r>
              <a:rPr lang="en-US" sz="2400" dirty="0" smtClean="0">
                <a:ea typeface="ＭＳ Ｐゴシック" pitchFamily="34" charset="-128"/>
              </a:rPr>
              <a:t>Epoxy coated steel</a:t>
            </a:r>
          </a:p>
          <a:p>
            <a:pPr marL="800100" lvl="1" indent="-342900">
              <a:lnSpc>
                <a:spcPct val="70000"/>
              </a:lnSpc>
              <a:buFont typeface="Wingdings" pitchFamily="2" charset="2"/>
              <a:buChar char="ü"/>
            </a:pPr>
            <a:r>
              <a:rPr lang="en-US" sz="2400" dirty="0" err="1" smtClean="0">
                <a:ea typeface="ＭＳ Ｐゴシック" pitchFamily="34" charset="-128"/>
              </a:rPr>
              <a:t>Cathodic</a:t>
            </a:r>
            <a:r>
              <a:rPr lang="en-US" sz="2400" dirty="0" smtClean="0">
                <a:ea typeface="ＭＳ Ｐゴシック" pitchFamily="34" charset="-128"/>
              </a:rPr>
              <a:t> protection</a:t>
            </a:r>
          </a:p>
          <a:p>
            <a:pPr marL="800100" lvl="1" indent="-342900">
              <a:lnSpc>
                <a:spcPct val="70000"/>
              </a:lnSpc>
              <a:buFont typeface="Wingdings" pitchFamily="2" charset="2"/>
              <a:buChar char="ü"/>
            </a:pPr>
            <a:r>
              <a:rPr lang="en-US" sz="2400" dirty="0" smtClean="0">
                <a:ea typeface="ＭＳ Ｐゴシック" pitchFamily="34" charset="-128"/>
              </a:rPr>
              <a:t>Sacrificial anodes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Why are composites different?</a:t>
            </a:r>
            <a:endParaRPr lang="en-US" dirty="0"/>
          </a:p>
        </p:txBody>
      </p:sp>
      <p:sp>
        <p:nvSpPr>
          <p:cNvPr id="3" name="Title 2"/>
          <p:cNvSpPr>
            <a:spLocks noGrp="1"/>
          </p:cNvSpPr>
          <p:nvPr>
            <p:ph type="title"/>
          </p:nvPr>
        </p:nvSpPr>
        <p:spPr/>
        <p:txBody>
          <a:bodyPr/>
          <a:lstStyle/>
          <a:p>
            <a:r>
              <a:rPr lang="en-US" dirty="0" smtClean="0"/>
              <a:t>FRP Materials</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533400" y="268574"/>
            <a:ext cx="8229600" cy="1026826"/>
          </a:xfrm>
        </p:spPr>
        <p:txBody>
          <a:bodyPr>
            <a:normAutofit/>
          </a:bodyPr>
          <a:lstStyle/>
          <a:p>
            <a:pPr eaLnBrk="1" hangingPunct="1"/>
            <a:r>
              <a:rPr lang="en-US" sz="4000" dirty="0" smtClean="0">
                <a:latin typeface="+mn-lt"/>
                <a:cs typeface="Arial" charset="0"/>
              </a:rPr>
              <a:t>FRP Materials</a:t>
            </a:r>
            <a:endParaRPr lang="en-US" sz="4000" dirty="0" smtClean="0">
              <a:latin typeface="+mn-lt"/>
            </a:endParaRPr>
          </a:p>
        </p:txBody>
      </p:sp>
      <p:sp>
        <p:nvSpPr>
          <p:cNvPr id="13" name="Text Box 27"/>
          <p:cNvSpPr txBox="1">
            <a:spLocks noChangeArrowheads="1"/>
          </p:cNvSpPr>
          <p:nvPr/>
        </p:nvSpPr>
        <p:spPr bwMode="auto">
          <a:xfrm>
            <a:off x="7412636" y="812800"/>
            <a:ext cx="1731364" cy="400110"/>
          </a:xfrm>
          <a:prstGeom prst="rect">
            <a:avLst/>
          </a:prstGeom>
          <a:noFill/>
          <a:ln w="9525">
            <a:noFill/>
            <a:miter lim="800000"/>
            <a:headEnd/>
            <a:tailEnd/>
          </a:ln>
        </p:spPr>
        <p:txBody>
          <a:bodyPr wrap="square">
            <a:spAutoFit/>
          </a:bodyPr>
          <a:lstStyle/>
          <a:p>
            <a:pPr algn="r">
              <a:spcBef>
                <a:spcPct val="50000"/>
              </a:spcBef>
            </a:pPr>
            <a:r>
              <a:rPr lang="en-US" sz="2000" b="1" dirty="0" smtClean="0">
                <a:solidFill>
                  <a:schemeClr val="tx2"/>
                </a:solidFill>
              </a:rPr>
              <a:t>Constituents</a:t>
            </a:r>
            <a:endParaRPr lang="en-US" sz="2000" b="1" dirty="0">
              <a:solidFill>
                <a:schemeClr val="tx2"/>
              </a:solidFill>
            </a:endParaRPr>
          </a:p>
        </p:txBody>
      </p:sp>
      <p:sp>
        <p:nvSpPr>
          <p:cNvPr id="8" name="Text Box 25"/>
          <p:cNvSpPr txBox="1">
            <a:spLocks noChangeArrowheads="1"/>
          </p:cNvSpPr>
          <p:nvPr/>
        </p:nvSpPr>
        <p:spPr bwMode="auto">
          <a:xfrm>
            <a:off x="7645400" y="812800"/>
            <a:ext cx="1498600" cy="396875"/>
          </a:xfrm>
          <a:prstGeom prst="rect">
            <a:avLst/>
          </a:prstGeom>
          <a:noFill/>
          <a:ln w="9525">
            <a:noFill/>
            <a:miter lim="800000"/>
            <a:headEnd/>
            <a:tailEnd/>
          </a:ln>
        </p:spPr>
        <p:txBody>
          <a:bodyPr>
            <a:spAutoFit/>
          </a:bodyPr>
          <a:lstStyle/>
          <a:p>
            <a:pPr algn="r">
              <a:spcBef>
                <a:spcPct val="50000"/>
              </a:spcBef>
            </a:pPr>
            <a:r>
              <a:rPr lang="en-US" sz="2000" b="1" dirty="0">
                <a:solidFill>
                  <a:schemeClr val="tx2"/>
                </a:solidFill>
              </a:rPr>
              <a:t>Constituents</a:t>
            </a:r>
          </a:p>
        </p:txBody>
      </p:sp>
      <p:sp>
        <p:nvSpPr>
          <p:cNvPr id="9" name="Rectangle 38"/>
          <p:cNvSpPr>
            <a:spLocks noChangeArrowheads="1"/>
          </p:cNvSpPr>
          <p:nvPr/>
        </p:nvSpPr>
        <p:spPr bwMode="auto">
          <a:xfrm>
            <a:off x="1549400" y="1646620"/>
            <a:ext cx="2717800" cy="695325"/>
          </a:xfrm>
          <a:prstGeom prst="rect">
            <a:avLst/>
          </a:prstGeom>
          <a:noFill/>
          <a:ln w="9525">
            <a:noFill/>
            <a:miter lim="800000"/>
            <a:headEnd/>
            <a:tailEnd/>
          </a:ln>
        </p:spPr>
        <p:txBody>
          <a:bodyPr/>
          <a:lstStyle/>
          <a:p>
            <a:pPr marL="342900" indent="-342900">
              <a:spcBef>
                <a:spcPct val="20000"/>
              </a:spcBef>
            </a:pPr>
            <a:r>
              <a:rPr lang="en-US" sz="2800" b="1" dirty="0">
                <a:solidFill>
                  <a:schemeClr val="tx2"/>
                </a:solidFill>
              </a:rPr>
              <a:t>What is FRP?</a:t>
            </a:r>
          </a:p>
        </p:txBody>
      </p:sp>
      <p:grpSp>
        <p:nvGrpSpPr>
          <p:cNvPr id="2" name="Group 62"/>
          <p:cNvGrpSpPr>
            <a:grpSpLocks/>
          </p:cNvGrpSpPr>
          <p:nvPr/>
        </p:nvGrpSpPr>
        <p:grpSpPr bwMode="auto">
          <a:xfrm>
            <a:off x="673100" y="2335699"/>
            <a:ext cx="1525588" cy="2406650"/>
            <a:chOff x="424" y="1124"/>
            <a:chExt cx="961" cy="1516"/>
          </a:xfrm>
        </p:grpSpPr>
        <p:sp>
          <p:nvSpPr>
            <p:cNvPr id="14" name="Text Box 39"/>
            <p:cNvSpPr txBox="1">
              <a:spLocks noChangeArrowheads="1"/>
            </p:cNvSpPr>
            <p:nvPr/>
          </p:nvSpPr>
          <p:spPr bwMode="auto">
            <a:xfrm>
              <a:off x="457" y="1124"/>
              <a:ext cx="928" cy="330"/>
            </a:xfrm>
            <a:prstGeom prst="rect">
              <a:avLst/>
            </a:prstGeom>
            <a:noFill/>
            <a:ln w="9525">
              <a:solidFill>
                <a:schemeClr val="bg1"/>
              </a:solidFill>
              <a:miter lim="800000"/>
              <a:headEnd/>
              <a:tailEnd/>
            </a:ln>
          </p:spPr>
          <p:txBody>
            <a:bodyPr>
              <a:spAutoFit/>
            </a:bodyPr>
            <a:lstStyle/>
            <a:p>
              <a:pPr>
                <a:spcBef>
                  <a:spcPct val="50000"/>
                </a:spcBef>
              </a:pPr>
              <a:r>
                <a:rPr lang="en-US" sz="2800" b="1" dirty="0" smtClean="0">
                  <a:solidFill>
                    <a:schemeClr val="tx2"/>
                  </a:solidFill>
                </a:rPr>
                <a:t>Fibers</a:t>
              </a:r>
              <a:endParaRPr lang="en-US" sz="2800" b="1" dirty="0">
                <a:solidFill>
                  <a:schemeClr val="tx2"/>
                </a:solidFill>
              </a:endParaRPr>
            </a:p>
          </p:txBody>
        </p:sp>
        <p:sp>
          <p:nvSpPr>
            <p:cNvPr id="15" name="Line 41"/>
            <p:cNvSpPr>
              <a:spLocks noChangeShapeType="1"/>
            </p:cNvSpPr>
            <p:nvPr/>
          </p:nvSpPr>
          <p:spPr bwMode="auto">
            <a:xfrm>
              <a:off x="424" y="1632"/>
              <a:ext cx="0" cy="1008"/>
            </a:xfrm>
            <a:prstGeom prst="line">
              <a:avLst/>
            </a:prstGeom>
            <a:noFill/>
            <a:ln w="9525">
              <a:solidFill>
                <a:schemeClr val="bg1"/>
              </a:solidFill>
              <a:round/>
              <a:headEnd/>
              <a:tailEnd/>
            </a:ln>
          </p:spPr>
          <p:txBody>
            <a:bodyPr/>
            <a:lstStyle/>
            <a:p>
              <a:endParaRPr lang="en-US" sz="2000">
                <a:solidFill>
                  <a:schemeClr val="tx2"/>
                </a:solidFill>
              </a:endParaRPr>
            </a:p>
          </p:txBody>
        </p:sp>
      </p:grpSp>
      <p:sp>
        <p:nvSpPr>
          <p:cNvPr id="16" name="Text Box 42"/>
          <p:cNvSpPr txBox="1">
            <a:spLocks noChangeArrowheads="1"/>
          </p:cNvSpPr>
          <p:nvPr/>
        </p:nvSpPr>
        <p:spPr bwMode="auto">
          <a:xfrm>
            <a:off x="695585" y="2916863"/>
            <a:ext cx="2501900" cy="707886"/>
          </a:xfrm>
          <a:prstGeom prst="rect">
            <a:avLst/>
          </a:prstGeom>
          <a:noFill/>
          <a:ln w="9525">
            <a:noFill/>
            <a:miter lim="800000"/>
            <a:headEnd/>
            <a:tailEnd/>
          </a:ln>
        </p:spPr>
        <p:txBody>
          <a:bodyPr>
            <a:spAutoFit/>
          </a:bodyPr>
          <a:lstStyle/>
          <a:p>
            <a:pPr>
              <a:spcBef>
                <a:spcPct val="50000"/>
              </a:spcBef>
            </a:pPr>
            <a:r>
              <a:rPr lang="en-US" sz="2000" b="1" dirty="0">
                <a:solidFill>
                  <a:schemeClr val="tx2"/>
                </a:solidFill>
              </a:rPr>
              <a:t>Provide strength and stiffness</a:t>
            </a:r>
          </a:p>
        </p:txBody>
      </p:sp>
      <p:sp>
        <p:nvSpPr>
          <p:cNvPr id="17" name="Text Box 43"/>
          <p:cNvSpPr txBox="1">
            <a:spLocks noChangeArrowheads="1"/>
          </p:cNvSpPr>
          <p:nvPr/>
        </p:nvSpPr>
        <p:spPr bwMode="auto">
          <a:xfrm>
            <a:off x="695585" y="3681839"/>
            <a:ext cx="3048000" cy="400110"/>
          </a:xfrm>
          <a:prstGeom prst="rect">
            <a:avLst/>
          </a:prstGeom>
          <a:noFill/>
          <a:ln w="9525">
            <a:noFill/>
            <a:miter lim="800000"/>
            <a:headEnd/>
            <a:tailEnd/>
          </a:ln>
        </p:spPr>
        <p:txBody>
          <a:bodyPr>
            <a:spAutoFit/>
          </a:bodyPr>
          <a:lstStyle/>
          <a:p>
            <a:pPr>
              <a:spcBef>
                <a:spcPct val="50000"/>
              </a:spcBef>
            </a:pPr>
            <a:r>
              <a:rPr lang="en-US" sz="2000" b="1" dirty="0">
                <a:solidFill>
                  <a:schemeClr val="tx2"/>
                </a:solidFill>
              </a:rPr>
              <a:t>Carbon, glass, </a:t>
            </a:r>
            <a:r>
              <a:rPr lang="en-US" sz="2000" b="1" dirty="0" err="1">
                <a:solidFill>
                  <a:schemeClr val="tx2"/>
                </a:solidFill>
              </a:rPr>
              <a:t>aramid</a:t>
            </a:r>
            <a:endParaRPr lang="en-US" sz="2000" b="1" dirty="0">
              <a:solidFill>
                <a:schemeClr val="tx2"/>
              </a:solidFill>
            </a:endParaRPr>
          </a:p>
        </p:txBody>
      </p:sp>
      <p:grpSp>
        <p:nvGrpSpPr>
          <p:cNvPr id="3" name="Group 63"/>
          <p:cNvGrpSpPr>
            <a:grpSpLocks/>
          </p:cNvGrpSpPr>
          <p:nvPr/>
        </p:nvGrpSpPr>
        <p:grpSpPr bwMode="auto">
          <a:xfrm>
            <a:off x="7086600" y="2335598"/>
            <a:ext cx="1524000" cy="2279654"/>
            <a:chOff x="4735" y="1360"/>
            <a:chExt cx="960" cy="1436"/>
          </a:xfrm>
        </p:grpSpPr>
        <p:sp>
          <p:nvSpPr>
            <p:cNvPr id="19" name="Text Box 40"/>
            <p:cNvSpPr txBox="1">
              <a:spLocks noChangeArrowheads="1"/>
            </p:cNvSpPr>
            <p:nvPr/>
          </p:nvSpPr>
          <p:spPr bwMode="auto">
            <a:xfrm>
              <a:off x="4735" y="1360"/>
              <a:ext cx="928" cy="330"/>
            </a:xfrm>
            <a:prstGeom prst="rect">
              <a:avLst/>
            </a:prstGeom>
            <a:noFill/>
            <a:ln w="9525">
              <a:solidFill>
                <a:schemeClr val="bg1"/>
              </a:solidFill>
              <a:miter lim="800000"/>
              <a:headEnd/>
              <a:tailEnd/>
            </a:ln>
          </p:spPr>
          <p:txBody>
            <a:bodyPr>
              <a:spAutoFit/>
            </a:bodyPr>
            <a:lstStyle/>
            <a:p>
              <a:pPr algn="ctr">
                <a:spcBef>
                  <a:spcPct val="50000"/>
                </a:spcBef>
              </a:pPr>
              <a:r>
                <a:rPr lang="en-US" sz="2800" b="1" dirty="0">
                  <a:solidFill>
                    <a:schemeClr val="tx2"/>
                  </a:solidFill>
                </a:rPr>
                <a:t>Matrix</a:t>
              </a:r>
            </a:p>
          </p:txBody>
        </p:sp>
        <p:sp>
          <p:nvSpPr>
            <p:cNvPr id="20" name="Line 46"/>
            <p:cNvSpPr>
              <a:spLocks noChangeShapeType="1"/>
            </p:cNvSpPr>
            <p:nvPr/>
          </p:nvSpPr>
          <p:spPr bwMode="auto">
            <a:xfrm>
              <a:off x="5695" y="1788"/>
              <a:ext cx="0" cy="1008"/>
            </a:xfrm>
            <a:prstGeom prst="line">
              <a:avLst/>
            </a:prstGeom>
            <a:noFill/>
            <a:ln w="9525">
              <a:solidFill>
                <a:schemeClr val="bg1"/>
              </a:solidFill>
              <a:round/>
              <a:headEnd/>
              <a:tailEnd/>
            </a:ln>
          </p:spPr>
          <p:txBody>
            <a:bodyPr/>
            <a:lstStyle/>
            <a:p>
              <a:endParaRPr lang="en-US" sz="2000">
                <a:solidFill>
                  <a:schemeClr val="tx2"/>
                </a:solidFill>
              </a:endParaRPr>
            </a:p>
          </p:txBody>
        </p:sp>
      </p:grpSp>
      <p:sp>
        <p:nvSpPr>
          <p:cNvPr id="21" name="Text Box 47"/>
          <p:cNvSpPr txBox="1">
            <a:spLocks noChangeArrowheads="1"/>
          </p:cNvSpPr>
          <p:nvPr/>
        </p:nvSpPr>
        <p:spPr bwMode="auto">
          <a:xfrm>
            <a:off x="4876800" y="2916863"/>
            <a:ext cx="3670300" cy="707886"/>
          </a:xfrm>
          <a:prstGeom prst="rect">
            <a:avLst/>
          </a:prstGeom>
          <a:noFill/>
          <a:ln w="9525">
            <a:noFill/>
            <a:miter lim="800000"/>
            <a:headEnd/>
            <a:tailEnd/>
          </a:ln>
        </p:spPr>
        <p:txBody>
          <a:bodyPr>
            <a:spAutoFit/>
          </a:bodyPr>
          <a:lstStyle/>
          <a:p>
            <a:pPr algn="r">
              <a:spcBef>
                <a:spcPct val="50000"/>
              </a:spcBef>
            </a:pPr>
            <a:r>
              <a:rPr lang="en-US" sz="2000" b="1" dirty="0">
                <a:solidFill>
                  <a:schemeClr val="tx2"/>
                </a:solidFill>
              </a:rPr>
              <a:t>Protects and transfers </a:t>
            </a:r>
            <a:r>
              <a:rPr lang="en-US" sz="2000" b="1" dirty="0" smtClean="0">
                <a:solidFill>
                  <a:schemeClr val="tx2"/>
                </a:solidFill>
              </a:rPr>
              <a:t/>
            </a:r>
            <a:br>
              <a:rPr lang="en-US" sz="2000" b="1" dirty="0" smtClean="0">
                <a:solidFill>
                  <a:schemeClr val="tx2"/>
                </a:solidFill>
              </a:rPr>
            </a:br>
            <a:r>
              <a:rPr lang="en-US" sz="2000" b="1" dirty="0" smtClean="0">
                <a:solidFill>
                  <a:schemeClr val="tx2"/>
                </a:solidFill>
              </a:rPr>
              <a:t>load </a:t>
            </a:r>
            <a:r>
              <a:rPr lang="en-US" sz="2000" b="1" dirty="0">
                <a:solidFill>
                  <a:schemeClr val="tx2"/>
                </a:solidFill>
              </a:rPr>
              <a:t>between fibers</a:t>
            </a:r>
          </a:p>
        </p:txBody>
      </p:sp>
      <p:sp>
        <p:nvSpPr>
          <p:cNvPr id="22" name="Text Box 48"/>
          <p:cNvSpPr txBox="1">
            <a:spLocks noChangeArrowheads="1"/>
          </p:cNvSpPr>
          <p:nvPr/>
        </p:nvSpPr>
        <p:spPr bwMode="auto">
          <a:xfrm>
            <a:off x="4905322" y="3602663"/>
            <a:ext cx="3695700" cy="707886"/>
          </a:xfrm>
          <a:prstGeom prst="rect">
            <a:avLst/>
          </a:prstGeom>
          <a:noFill/>
          <a:ln w="9525">
            <a:noFill/>
            <a:miter lim="800000"/>
            <a:headEnd/>
            <a:tailEnd/>
          </a:ln>
        </p:spPr>
        <p:txBody>
          <a:bodyPr>
            <a:spAutoFit/>
          </a:bodyPr>
          <a:lstStyle/>
          <a:p>
            <a:pPr algn="r">
              <a:spcBef>
                <a:spcPct val="50000"/>
              </a:spcBef>
            </a:pPr>
            <a:r>
              <a:rPr lang="en-US" sz="2000" b="1" dirty="0" smtClean="0">
                <a:solidFill>
                  <a:schemeClr val="tx2"/>
                </a:solidFill>
              </a:rPr>
              <a:t>Polyester, Epoxy</a:t>
            </a:r>
            <a:r>
              <a:rPr lang="en-US" sz="2000" b="1" dirty="0">
                <a:solidFill>
                  <a:schemeClr val="tx2"/>
                </a:solidFill>
              </a:rPr>
              <a:t>, </a:t>
            </a:r>
            <a:r>
              <a:rPr lang="en-US" sz="2000" b="1" dirty="0" smtClean="0">
                <a:solidFill>
                  <a:schemeClr val="tx2"/>
                </a:solidFill>
              </a:rPr>
              <a:t/>
            </a:r>
            <a:br>
              <a:rPr lang="en-US" sz="2000" b="1" dirty="0" smtClean="0">
                <a:solidFill>
                  <a:schemeClr val="tx2"/>
                </a:solidFill>
              </a:rPr>
            </a:br>
            <a:r>
              <a:rPr lang="en-US" sz="2000" b="1" dirty="0" smtClean="0">
                <a:solidFill>
                  <a:schemeClr val="tx2"/>
                </a:solidFill>
              </a:rPr>
              <a:t>Vinyl Ester, Urethane</a:t>
            </a:r>
            <a:endParaRPr lang="en-US" sz="2000" b="1" dirty="0">
              <a:solidFill>
                <a:schemeClr val="tx2"/>
              </a:solidFill>
            </a:endParaRPr>
          </a:p>
        </p:txBody>
      </p:sp>
      <p:grpSp>
        <p:nvGrpSpPr>
          <p:cNvPr id="4" name="Group 49"/>
          <p:cNvGrpSpPr>
            <a:grpSpLocks/>
          </p:cNvGrpSpPr>
          <p:nvPr/>
        </p:nvGrpSpPr>
        <p:grpSpPr bwMode="auto">
          <a:xfrm>
            <a:off x="4203700" y="1726624"/>
            <a:ext cx="685800" cy="3114675"/>
            <a:chOff x="912" y="1464"/>
            <a:chExt cx="432" cy="1962"/>
          </a:xfrm>
        </p:grpSpPr>
        <p:sp>
          <p:nvSpPr>
            <p:cNvPr id="24" name="AutoShape 50"/>
            <p:cNvSpPr>
              <a:spLocks noChangeArrowheads="1"/>
            </p:cNvSpPr>
            <p:nvPr/>
          </p:nvSpPr>
          <p:spPr bwMode="auto">
            <a:xfrm>
              <a:off x="990" y="1464"/>
              <a:ext cx="144" cy="1824"/>
            </a:xfrm>
            <a:prstGeom prst="can">
              <a:avLst>
                <a:gd name="adj" fmla="val 56531"/>
              </a:avLst>
            </a:prstGeom>
            <a:gradFill rotWithShape="0">
              <a:gsLst>
                <a:gs pos="0">
                  <a:srgbClr val="969696"/>
                </a:gs>
                <a:gs pos="50000">
                  <a:srgbClr val="DDDDDD"/>
                </a:gs>
                <a:gs pos="100000">
                  <a:srgbClr val="969696"/>
                </a:gs>
              </a:gsLst>
              <a:lin ang="0" scaled="1"/>
            </a:gradFill>
            <a:ln w="9525">
              <a:solidFill>
                <a:schemeClr val="tx1"/>
              </a:solidFill>
              <a:round/>
              <a:headEnd/>
              <a:tailEnd/>
            </a:ln>
          </p:spPr>
          <p:txBody>
            <a:bodyPr wrap="none" anchor="ctr"/>
            <a:lstStyle/>
            <a:p>
              <a:endParaRPr lang="en-US" sz="2000">
                <a:solidFill>
                  <a:schemeClr val="tx2"/>
                </a:solidFill>
              </a:endParaRPr>
            </a:p>
          </p:txBody>
        </p:sp>
        <p:sp>
          <p:nvSpPr>
            <p:cNvPr id="25" name="AutoShape 51"/>
            <p:cNvSpPr>
              <a:spLocks noChangeArrowheads="1"/>
            </p:cNvSpPr>
            <p:nvPr/>
          </p:nvSpPr>
          <p:spPr bwMode="auto">
            <a:xfrm>
              <a:off x="912" y="1536"/>
              <a:ext cx="144" cy="1824"/>
            </a:xfrm>
            <a:prstGeom prst="can">
              <a:avLst>
                <a:gd name="adj" fmla="val 56531"/>
              </a:avLst>
            </a:prstGeom>
            <a:gradFill rotWithShape="0">
              <a:gsLst>
                <a:gs pos="0">
                  <a:srgbClr val="969696"/>
                </a:gs>
                <a:gs pos="50000">
                  <a:srgbClr val="DDDDDD"/>
                </a:gs>
                <a:gs pos="100000">
                  <a:srgbClr val="969696"/>
                </a:gs>
              </a:gsLst>
              <a:lin ang="0" scaled="1"/>
            </a:gradFill>
            <a:ln w="9525">
              <a:solidFill>
                <a:schemeClr val="tx1"/>
              </a:solidFill>
              <a:round/>
              <a:headEnd/>
              <a:tailEnd/>
            </a:ln>
          </p:spPr>
          <p:txBody>
            <a:bodyPr wrap="none" anchor="ctr"/>
            <a:lstStyle/>
            <a:p>
              <a:endParaRPr lang="en-US" sz="2000">
                <a:solidFill>
                  <a:schemeClr val="tx2"/>
                </a:solidFill>
              </a:endParaRPr>
            </a:p>
          </p:txBody>
        </p:sp>
        <p:sp>
          <p:nvSpPr>
            <p:cNvPr id="26" name="AutoShape 52"/>
            <p:cNvSpPr>
              <a:spLocks noChangeArrowheads="1"/>
            </p:cNvSpPr>
            <p:nvPr/>
          </p:nvSpPr>
          <p:spPr bwMode="auto">
            <a:xfrm>
              <a:off x="1134" y="1470"/>
              <a:ext cx="144" cy="1824"/>
            </a:xfrm>
            <a:prstGeom prst="can">
              <a:avLst>
                <a:gd name="adj" fmla="val 56531"/>
              </a:avLst>
            </a:prstGeom>
            <a:gradFill rotWithShape="0">
              <a:gsLst>
                <a:gs pos="0">
                  <a:srgbClr val="969696"/>
                </a:gs>
                <a:gs pos="50000">
                  <a:srgbClr val="DDDDDD"/>
                </a:gs>
                <a:gs pos="100000">
                  <a:srgbClr val="969696"/>
                </a:gs>
              </a:gsLst>
              <a:lin ang="0" scaled="1"/>
            </a:gradFill>
            <a:ln w="9525">
              <a:solidFill>
                <a:schemeClr val="tx1"/>
              </a:solidFill>
              <a:round/>
              <a:headEnd/>
              <a:tailEnd/>
            </a:ln>
          </p:spPr>
          <p:txBody>
            <a:bodyPr wrap="none" anchor="ctr"/>
            <a:lstStyle/>
            <a:p>
              <a:endParaRPr lang="en-US" sz="2000">
                <a:solidFill>
                  <a:schemeClr val="tx2"/>
                </a:solidFill>
              </a:endParaRPr>
            </a:p>
          </p:txBody>
        </p:sp>
        <p:sp>
          <p:nvSpPr>
            <p:cNvPr id="27" name="AutoShape 53"/>
            <p:cNvSpPr>
              <a:spLocks noChangeArrowheads="1"/>
            </p:cNvSpPr>
            <p:nvPr/>
          </p:nvSpPr>
          <p:spPr bwMode="auto">
            <a:xfrm>
              <a:off x="1056" y="1536"/>
              <a:ext cx="144" cy="1824"/>
            </a:xfrm>
            <a:prstGeom prst="can">
              <a:avLst>
                <a:gd name="adj" fmla="val 56531"/>
              </a:avLst>
            </a:prstGeom>
            <a:gradFill rotWithShape="0">
              <a:gsLst>
                <a:gs pos="0">
                  <a:srgbClr val="969696"/>
                </a:gs>
                <a:gs pos="50000">
                  <a:srgbClr val="DDDDDD"/>
                </a:gs>
                <a:gs pos="100000">
                  <a:srgbClr val="969696"/>
                </a:gs>
              </a:gsLst>
              <a:lin ang="0" scaled="1"/>
            </a:gradFill>
            <a:ln w="9525">
              <a:solidFill>
                <a:schemeClr val="tx1"/>
              </a:solidFill>
              <a:round/>
              <a:headEnd/>
              <a:tailEnd/>
            </a:ln>
          </p:spPr>
          <p:txBody>
            <a:bodyPr wrap="none" anchor="ctr"/>
            <a:lstStyle/>
            <a:p>
              <a:endParaRPr lang="en-US" sz="2000">
                <a:solidFill>
                  <a:schemeClr val="tx2"/>
                </a:solidFill>
              </a:endParaRPr>
            </a:p>
          </p:txBody>
        </p:sp>
        <p:sp>
          <p:nvSpPr>
            <p:cNvPr id="28" name="AutoShape 54"/>
            <p:cNvSpPr>
              <a:spLocks noChangeArrowheads="1"/>
            </p:cNvSpPr>
            <p:nvPr/>
          </p:nvSpPr>
          <p:spPr bwMode="auto">
            <a:xfrm>
              <a:off x="960" y="1602"/>
              <a:ext cx="144" cy="1824"/>
            </a:xfrm>
            <a:prstGeom prst="can">
              <a:avLst>
                <a:gd name="adj" fmla="val 68728"/>
              </a:avLst>
            </a:prstGeom>
            <a:gradFill rotWithShape="0">
              <a:gsLst>
                <a:gs pos="0">
                  <a:srgbClr val="969696"/>
                </a:gs>
                <a:gs pos="50000">
                  <a:srgbClr val="DDDDDD"/>
                </a:gs>
                <a:gs pos="100000">
                  <a:srgbClr val="969696"/>
                </a:gs>
              </a:gsLst>
              <a:lin ang="0" scaled="1"/>
            </a:gradFill>
            <a:ln w="9525">
              <a:solidFill>
                <a:schemeClr val="tx1"/>
              </a:solidFill>
              <a:round/>
              <a:headEnd/>
              <a:tailEnd/>
            </a:ln>
          </p:spPr>
          <p:txBody>
            <a:bodyPr wrap="none" anchor="ctr"/>
            <a:lstStyle/>
            <a:p>
              <a:endParaRPr lang="en-US" sz="2000">
                <a:solidFill>
                  <a:schemeClr val="tx2"/>
                </a:solidFill>
              </a:endParaRPr>
            </a:p>
          </p:txBody>
        </p:sp>
        <p:sp>
          <p:nvSpPr>
            <p:cNvPr id="29" name="AutoShape 55"/>
            <p:cNvSpPr>
              <a:spLocks noChangeArrowheads="1"/>
            </p:cNvSpPr>
            <p:nvPr/>
          </p:nvSpPr>
          <p:spPr bwMode="auto">
            <a:xfrm>
              <a:off x="1200" y="1536"/>
              <a:ext cx="144" cy="1824"/>
            </a:xfrm>
            <a:prstGeom prst="can">
              <a:avLst>
                <a:gd name="adj" fmla="val 56531"/>
              </a:avLst>
            </a:prstGeom>
            <a:gradFill rotWithShape="0">
              <a:gsLst>
                <a:gs pos="0">
                  <a:srgbClr val="969696"/>
                </a:gs>
                <a:gs pos="50000">
                  <a:srgbClr val="DDDDDD"/>
                </a:gs>
                <a:gs pos="100000">
                  <a:srgbClr val="969696"/>
                </a:gs>
              </a:gsLst>
              <a:lin ang="0" scaled="1"/>
            </a:gradFill>
            <a:ln w="9525">
              <a:solidFill>
                <a:schemeClr val="tx1"/>
              </a:solidFill>
              <a:round/>
              <a:headEnd/>
              <a:tailEnd/>
            </a:ln>
          </p:spPr>
          <p:txBody>
            <a:bodyPr wrap="none" anchor="ctr"/>
            <a:lstStyle/>
            <a:p>
              <a:endParaRPr lang="en-US" sz="2000">
                <a:solidFill>
                  <a:schemeClr val="tx2"/>
                </a:solidFill>
              </a:endParaRPr>
            </a:p>
          </p:txBody>
        </p:sp>
        <p:sp>
          <p:nvSpPr>
            <p:cNvPr id="30" name="AutoShape 56"/>
            <p:cNvSpPr>
              <a:spLocks noChangeArrowheads="1"/>
            </p:cNvSpPr>
            <p:nvPr/>
          </p:nvSpPr>
          <p:spPr bwMode="auto">
            <a:xfrm>
              <a:off x="1110" y="1602"/>
              <a:ext cx="144" cy="1824"/>
            </a:xfrm>
            <a:prstGeom prst="can">
              <a:avLst>
                <a:gd name="adj" fmla="val 68728"/>
              </a:avLst>
            </a:prstGeom>
            <a:gradFill rotWithShape="0">
              <a:gsLst>
                <a:gs pos="0">
                  <a:srgbClr val="969696"/>
                </a:gs>
                <a:gs pos="50000">
                  <a:srgbClr val="DDDDDD"/>
                </a:gs>
                <a:gs pos="100000">
                  <a:srgbClr val="969696"/>
                </a:gs>
              </a:gsLst>
              <a:lin ang="0" scaled="1"/>
            </a:gradFill>
            <a:ln w="9525">
              <a:solidFill>
                <a:schemeClr val="tx1"/>
              </a:solidFill>
              <a:round/>
              <a:headEnd/>
              <a:tailEnd/>
            </a:ln>
          </p:spPr>
          <p:txBody>
            <a:bodyPr wrap="none" anchor="ctr"/>
            <a:lstStyle/>
            <a:p>
              <a:endParaRPr lang="en-US" sz="2000">
                <a:solidFill>
                  <a:schemeClr val="tx2"/>
                </a:solidFill>
              </a:endParaRPr>
            </a:p>
          </p:txBody>
        </p:sp>
      </p:grpSp>
      <p:sp>
        <p:nvSpPr>
          <p:cNvPr id="31" name="AutoShape 57"/>
          <p:cNvSpPr>
            <a:spLocks noChangeArrowheads="1"/>
          </p:cNvSpPr>
          <p:nvPr/>
        </p:nvSpPr>
        <p:spPr bwMode="auto">
          <a:xfrm>
            <a:off x="4203700" y="1698049"/>
            <a:ext cx="685800" cy="3190875"/>
          </a:xfrm>
          <a:prstGeom prst="can">
            <a:avLst>
              <a:gd name="adj" fmla="val 60874"/>
            </a:avLst>
          </a:prstGeom>
          <a:solidFill>
            <a:srgbClr val="FFFFCC">
              <a:alpha val="50195"/>
            </a:srgbClr>
          </a:solidFill>
          <a:ln w="9525">
            <a:solidFill>
              <a:schemeClr val="tx1"/>
            </a:solidFill>
            <a:round/>
            <a:headEnd/>
            <a:tailEnd/>
          </a:ln>
        </p:spPr>
        <p:txBody>
          <a:bodyPr wrap="none" anchor="ctr"/>
          <a:lstStyle/>
          <a:p>
            <a:endParaRPr lang="en-US" sz="2000">
              <a:solidFill>
                <a:schemeClr val="tx2"/>
              </a:solidFill>
            </a:endParaRPr>
          </a:p>
        </p:txBody>
      </p:sp>
      <p:sp>
        <p:nvSpPr>
          <p:cNvPr id="32" name="Text Box 58"/>
          <p:cNvSpPr txBox="1">
            <a:spLocks noChangeArrowheads="1"/>
          </p:cNvSpPr>
          <p:nvPr/>
        </p:nvSpPr>
        <p:spPr bwMode="auto">
          <a:xfrm>
            <a:off x="3440035" y="4941177"/>
            <a:ext cx="762000" cy="396875"/>
          </a:xfrm>
          <a:prstGeom prst="rect">
            <a:avLst/>
          </a:prstGeom>
          <a:noFill/>
          <a:ln w="9525">
            <a:noFill/>
            <a:miter lim="800000"/>
            <a:headEnd/>
            <a:tailEnd/>
          </a:ln>
        </p:spPr>
        <p:txBody>
          <a:bodyPr>
            <a:spAutoFit/>
          </a:bodyPr>
          <a:lstStyle/>
          <a:p>
            <a:pPr>
              <a:spcBef>
                <a:spcPct val="50000"/>
              </a:spcBef>
            </a:pPr>
            <a:r>
              <a:rPr lang="en-US" sz="2000" b="1" dirty="0" smtClean="0">
                <a:solidFill>
                  <a:schemeClr val="tx2"/>
                </a:solidFill>
              </a:rPr>
              <a:t>Fiber</a:t>
            </a:r>
            <a:endParaRPr lang="en-US" sz="2000" b="1" dirty="0">
              <a:solidFill>
                <a:schemeClr val="tx2"/>
              </a:solidFill>
            </a:endParaRPr>
          </a:p>
        </p:txBody>
      </p:sp>
      <p:sp>
        <p:nvSpPr>
          <p:cNvPr id="33" name="Text Box 59"/>
          <p:cNvSpPr txBox="1">
            <a:spLocks noChangeArrowheads="1"/>
          </p:cNvSpPr>
          <p:nvPr/>
        </p:nvSpPr>
        <p:spPr bwMode="auto">
          <a:xfrm>
            <a:off x="4955499" y="4948672"/>
            <a:ext cx="1130300" cy="396875"/>
          </a:xfrm>
          <a:prstGeom prst="rect">
            <a:avLst/>
          </a:prstGeom>
          <a:noFill/>
          <a:ln w="9525">
            <a:noFill/>
            <a:miter lim="800000"/>
            <a:headEnd/>
            <a:tailEnd/>
          </a:ln>
        </p:spPr>
        <p:txBody>
          <a:bodyPr>
            <a:spAutoFit/>
          </a:bodyPr>
          <a:lstStyle/>
          <a:p>
            <a:pPr algn="ctr">
              <a:spcBef>
                <a:spcPct val="50000"/>
              </a:spcBef>
            </a:pPr>
            <a:r>
              <a:rPr lang="en-US" sz="2000" b="1" dirty="0">
                <a:solidFill>
                  <a:schemeClr val="tx2"/>
                </a:solidFill>
              </a:rPr>
              <a:t>Matrix</a:t>
            </a:r>
          </a:p>
        </p:txBody>
      </p:sp>
      <p:sp>
        <p:nvSpPr>
          <p:cNvPr id="34" name="Text Box 60"/>
          <p:cNvSpPr txBox="1">
            <a:spLocks noChangeArrowheads="1"/>
          </p:cNvSpPr>
          <p:nvPr/>
        </p:nvSpPr>
        <p:spPr bwMode="auto">
          <a:xfrm>
            <a:off x="3742336" y="4956167"/>
            <a:ext cx="1790700" cy="400110"/>
          </a:xfrm>
          <a:prstGeom prst="rect">
            <a:avLst/>
          </a:prstGeom>
          <a:noFill/>
          <a:ln w="9525">
            <a:solidFill>
              <a:schemeClr val="bg1"/>
            </a:solidFill>
            <a:miter lim="800000"/>
            <a:headEnd/>
            <a:tailEnd/>
          </a:ln>
        </p:spPr>
        <p:txBody>
          <a:bodyPr>
            <a:spAutoFit/>
          </a:bodyPr>
          <a:lstStyle/>
          <a:p>
            <a:pPr algn="ctr">
              <a:spcBef>
                <a:spcPct val="50000"/>
              </a:spcBef>
            </a:pPr>
            <a:r>
              <a:rPr lang="en-US" sz="2000" b="1" dirty="0" smtClean="0">
                <a:solidFill>
                  <a:schemeClr val="tx2"/>
                </a:solidFill>
              </a:rPr>
              <a:t>Composites</a:t>
            </a:r>
            <a:endParaRPr lang="en-US" sz="2000" b="1" dirty="0">
              <a:solidFill>
                <a:schemeClr val="tx2"/>
              </a:solidFill>
            </a:endParaRPr>
          </a:p>
        </p:txBody>
      </p:sp>
      <p:sp>
        <p:nvSpPr>
          <p:cNvPr id="35" name="Text Box 61"/>
          <p:cNvSpPr txBox="1">
            <a:spLocks noChangeArrowheads="1"/>
          </p:cNvSpPr>
          <p:nvPr/>
        </p:nvSpPr>
        <p:spPr bwMode="auto">
          <a:xfrm>
            <a:off x="438671" y="5447511"/>
            <a:ext cx="8496300" cy="400110"/>
          </a:xfrm>
          <a:prstGeom prst="rect">
            <a:avLst/>
          </a:prstGeom>
          <a:noFill/>
          <a:ln w="9525">
            <a:noFill/>
            <a:miter lim="800000"/>
            <a:headEnd/>
            <a:tailEnd/>
          </a:ln>
        </p:spPr>
        <p:txBody>
          <a:bodyPr>
            <a:spAutoFit/>
          </a:bodyPr>
          <a:lstStyle/>
          <a:p>
            <a:pPr algn="ctr">
              <a:spcBef>
                <a:spcPct val="50000"/>
              </a:spcBef>
            </a:pPr>
            <a:r>
              <a:rPr lang="en-US" sz="2000" dirty="0">
                <a:solidFill>
                  <a:schemeClr val="tx2"/>
                </a:solidFill>
              </a:rPr>
              <a:t>Creates a material with attributes superior to either component alone!</a:t>
            </a:r>
          </a:p>
        </p:txBody>
      </p:sp>
      <p:sp>
        <p:nvSpPr>
          <p:cNvPr id="36" name="Text Box 88"/>
          <p:cNvSpPr txBox="1">
            <a:spLocks noChangeArrowheads="1"/>
          </p:cNvSpPr>
          <p:nvPr/>
        </p:nvSpPr>
        <p:spPr bwMode="auto">
          <a:xfrm>
            <a:off x="476145" y="5772090"/>
            <a:ext cx="8496300" cy="400110"/>
          </a:xfrm>
          <a:prstGeom prst="rect">
            <a:avLst/>
          </a:prstGeom>
          <a:noFill/>
          <a:ln w="9525">
            <a:noFill/>
            <a:miter lim="800000"/>
            <a:headEnd/>
            <a:tailEnd/>
          </a:ln>
        </p:spPr>
        <p:txBody>
          <a:bodyPr>
            <a:spAutoFit/>
          </a:bodyPr>
          <a:lstStyle/>
          <a:p>
            <a:pPr algn="ctr">
              <a:spcBef>
                <a:spcPct val="50000"/>
              </a:spcBef>
            </a:pPr>
            <a:r>
              <a:rPr lang="en-US" sz="2000" dirty="0">
                <a:solidFill>
                  <a:schemeClr val="tx2"/>
                </a:solidFill>
              </a:rPr>
              <a:t>fibers </a:t>
            </a:r>
            <a:r>
              <a:rPr lang="en-US" sz="2000" b="1" u="sng" dirty="0">
                <a:solidFill>
                  <a:schemeClr val="tx2"/>
                </a:solidFill>
              </a:rPr>
              <a:t>and</a:t>
            </a:r>
            <a:r>
              <a:rPr lang="en-US" sz="2000" dirty="0">
                <a:solidFill>
                  <a:schemeClr val="tx2"/>
                </a:solidFill>
              </a:rPr>
              <a:t> matrix both play critical roles in the </a:t>
            </a:r>
            <a:r>
              <a:rPr lang="en-US" sz="2000" dirty="0" smtClean="0">
                <a:solidFill>
                  <a:schemeClr val="tx2"/>
                </a:solidFill>
              </a:rPr>
              <a:t>composites </a:t>
            </a:r>
            <a:r>
              <a:rPr lang="en-US" sz="2000" dirty="0">
                <a:solidFill>
                  <a:schemeClr val="tx2"/>
                </a:solidFill>
              </a:rPr>
              <a:t>material...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2" presetClass="entr" presetSubtype="1" fill="hold" nodeType="afterEffect">
                                  <p:stCondLst>
                                    <p:cond delay="80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1000"/>
                                        <p:tgtEl>
                                          <p:spTgt spid="4"/>
                                        </p:tgtEl>
                                      </p:cBhvr>
                                    </p:animEffect>
                                  </p:childTnLst>
                                </p:cTn>
                              </p:par>
                            </p:childTnLst>
                          </p:cTn>
                        </p:par>
                        <p:par>
                          <p:cTn id="13" fill="hold">
                            <p:stCondLst>
                              <p:cond delay="2300"/>
                            </p:stCondLst>
                            <p:childTnLst>
                              <p:par>
                                <p:cTn id="14" presetID="10" presetClass="entr" presetSubtype="0" fill="hold" grpId="0" nodeType="afterEffect">
                                  <p:stCondLst>
                                    <p:cond delay="5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childTnLst>
                                </p:cTn>
                              </p:par>
                            </p:childTnLst>
                          </p:cTn>
                        </p:par>
                        <p:par>
                          <p:cTn id="17" fill="hold">
                            <p:stCondLst>
                              <p:cond delay="3800"/>
                            </p:stCondLst>
                            <p:childTnLst>
                              <p:par>
                                <p:cTn id="18" presetID="10" presetClass="entr" presetSubtype="0" fill="hold" grpId="0" nodeType="afterEffect">
                                  <p:stCondLst>
                                    <p:cond delay="80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2"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ppt_x</p:attrName>
                                        </p:attrNameLst>
                                      </p:cBhvr>
                                      <p:tavLst>
                                        <p:tav tm="0">
                                          <p:val>
                                            <p:strVal val="#ppt_x+#ppt_w/2"/>
                                          </p:val>
                                        </p:tav>
                                        <p:tav tm="100000">
                                          <p:val>
                                            <p:strVal val="#ppt_x"/>
                                          </p:val>
                                        </p:tav>
                                      </p:tavLst>
                                    </p:anim>
                                    <p:anim calcmode="lin" valueType="num">
                                      <p:cBhvr>
                                        <p:cTn id="26" dur="500" fill="hold"/>
                                        <p:tgtEl>
                                          <p:spTgt spid="3"/>
                                        </p:tgtEl>
                                        <p:attrNameLst>
                                          <p:attrName>ppt_y</p:attrName>
                                        </p:attrNameLst>
                                      </p:cBhvr>
                                      <p:tavLst>
                                        <p:tav tm="0">
                                          <p:val>
                                            <p:strVal val="#ppt_y"/>
                                          </p:val>
                                        </p:tav>
                                        <p:tav tm="100000">
                                          <p:val>
                                            <p:strVal val="#ppt_y"/>
                                          </p:val>
                                        </p:tav>
                                      </p:tavLst>
                                    </p:anim>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strVal val="#ppt_h"/>
                                          </p:val>
                                        </p:tav>
                                        <p:tav tm="100000">
                                          <p:val>
                                            <p:strVal val="#ppt_h"/>
                                          </p:val>
                                        </p:tav>
                                      </p:tavLst>
                                    </p:anim>
                                  </p:childTnLst>
                                </p:cTn>
                              </p:par>
                            </p:childTnLst>
                          </p:cTn>
                        </p:par>
                        <p:par>
                          <p:cTn id="29" fill="hold">
                            <p:stCondLst>
                              <p:cond delay="500"/>
                            </p:stCondLst>
                            <p:childTnLst>
                              <p:par>
                                <p:cTn id="30" presetID="22" presetClass="entr" presetSubtype="4" fill="hold" grpId="0" nodeType="afterEffect">
                                  <p:stCondLst>
                                    <p:cond delay="80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1000"/>
                                        <p:tgtEl>
                                          <p:spTgt spid="31"/>
                                        </p:tgtEl>
                                      </p:cBhvr>
                                    </p:animEffect>
                                  </p:childTnLst>
                                </p:cTn>
                              </p:par>
                            </p:childTnLst>
                          </p:cTn>
                        </p:par>
                        <p:par>
                          <p:cTn id="33" fill="hold">
                            <p:stCondLst>
                              <p:cond delay="2300"/>
                            </p:stCondLst>
                            <p:childTnLst>
                              <p:par>
                                <p:cTn id="34" presetID="10" presetClass="entr" presetSubtype="0" fill="hold" grpId="0" nodeType="afterEffect">
                                  <p:stCondLst>
                                    <p:cond delay="50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childTnLst>
                                </p:cTn>
                              </p:par>
                            </p:childTnLst>
                          </p:cTn>
                        </p:par>
                        <p:par>
                          <p:cTn id="37" fill="hold">
                            <p:stCondLst>
                              <p:cond delay="3800"/>
                            </p:stCondLst>
                            <p:childTnLst>
                              <p:par>
                                <p:cTn id="38" presetID="10" presetClass="entr" presetSubtype="0" fill="hold" grpId="0" nodeType="afterEffect">
                                  <p:stCondLst>
                                    <p:cond delay="80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iterate type="lt">
                                    <p:tmPct val="0"/>
                                  </p:iterate>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par>
                                <p:cTn id="46" presetID="10" presetClass="entr" presetSubtype="0" fill="hold" grpId="0" nodeType="withEffect">
                                  <p:stCondLst>
                                    <p:cond delay="0"/>
                                  </p:stCondLst>
                                  <p:iterate type="lt">
                                    <p:tmPct val="0"/>
                                  </p:iterate>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cTn>
                              </p:par>
                            </p:childTnLst>
                          </p:cTn>
                        </p:par>
                        <p:par>
                          <p:cTn id="49" fill="hold">
                            <p:stCondLst>
                              <p:cond delay="500"/>
                            </p:stCondLst>
                            <p:childTnLst>
                              <p:par>
                                <p:cTn id="50" presetID="17" presetClass="exit" presetSubtype="10" fill="hold" grpId="1" nodeType="afterEffect">
                                  <p:stCondLst>
                                    <p:cond delay="1500"/>
                                  </p:stCondLst>
                                  <p:iterate type="lt">
                                    <p:tmPct val="0"/>
                                  </p:iterate>
                                  <p:childTnLst>
                                    <p:anim calcmode="lin" valueType="num">
                                      <p:cBhvr>
                                        <p:cTn id="51" dur="1000"/>
                                        <p:tgtEl>
                                          <p:spTgt spid="32"/>
                                        </p:tgtEl>
                                        <p:attrNameLst>
                                          <p:attrName>ppt_w</p:attrName>
                                        </p:attrNameLst>
                                      </p:cBhvr>
                                      <p:tavLst>
                                        <p:tav tm="0">
                                          <p:val>
                                            <p:strVal val="ppt_w"/>
                                          </p:val>
                                        </p:tav>
                                        <p:tav tm="100000">
                                          <p:val>
                                            <p:fltVal val="0"/>
                                          </p:val>
                                        </p:tav>
                                      </p:tavLst>
                                    </p:anim>
                                    <p:anim calcmode="lin" valueType="num">
                                      <p:cBhvr>
                                        <p:cTn id="52" dur="1000"/>
                                        <p:tgtEl>
                                          <p:spTgt spid="32"/>
                                        </p:tgtEl>
                                        <p:attrNameLst>
                                          <p:attrName>ppt_h</p:attrName>
                                        </p:attrNameLst>
                                      </p:cBhvr>
                                      <p:tavLst>
                                        <p:tav tm="0">
                                          <p:val>
                                            <p:strVal val="ppt_h"/>
                                          </p:val>
                                        </p:tav>
                                        <p:tav tm="100000">
                                          <p:val>
                                            <p:strVal val="ppt_h"/>
                                          </p:val>
                                        </p:tav>
                                      </p:tavLst>
                                    </p:anim>
                                    <p:set>
                                      <p:cBhvr>
                                        <p:cTn id="53" dur="1" fill="hold">
                                          <p:stCondLst>
                                            <p:cond delay="999"/>
                                          </p:stCondLst>
                                        </p:cTn>
                                        <p:tgtEl>
                                          <p:spTgt spid="32"/>
                                        </p:tgtEl>
                                        <p:attrNameLst>
                                          <p:attrName>style.visibility</p:attrName>
                                        </p:attrNameLst>
                                      </p:cBhvr>
                                      <p:to>
                                        <p:strVal val="hidden"/>
                                      </p:to>
                                    </p:set>
                                  </p:childTnLst>
                                </p:cTn>
                              </p:par>
                              <p:par>
                                <p:cTn id="54" presetID="17" presetClass="exit" presetSubtype="10" fill="hold" nodeType="withEffect">
                                  <p:stCondLst>
                                    <p:cond delay="1000"/>
                                  </p:stCondLst>
                                  <p:iterate type="lt">
                                    <p:tmPct val="0"/>
                                  </p:iterate>
                                  <p:childTnLst>
                                    <p:anim calcmode="lin" valueType="num">
                                      <p:cBhvr>
                                        <p:cTn id="55" dur="1000"/>
                                        <p:tgtEl>
                                          <p:spTgt spid="33"/>
                                        </p:tgtEl>
                                        <p:attrNameLst>
                                          <p:attrName>ppt_w</p:attrName>
                                        </p:attrNameLst>
                                      </p:cBhvr>
                                      <p:tavLst>
                                        <p:tav tm="0">
                                          <p:val>
                                            <p:strVal val="ppt_w"/>
                                          </p:val>
                                        </p:tav>
                                        <p:tav tm="100000">
                                          <p:val>
                                            <p:fltVal val="0"/>
                                          </p:val>
                                        </p:tav>
                                      </p:tavLst>
                                    </p:anim>
                                    <p:anim calcmode="lin" valueType="num">
                                      <p:cBhvr>
                                        <p:cTn id="56" dur="1000"/>
                                        <p:tgtEl>
                                          <p:spTgt spid="33"/>
                                        </p:tgtEl>
                                        <p:attrNameLst>
                                          <p:attrName>ppt_h</p:attrName>
                                        </p:attrNameLst>
                                      </p:cBhvr>
                                      <p:tavLst>
                                        <p:tav tm="0">
                                          <p:val>
                                            <p:strVal val="ppt_h"/>
                                          </p:val>
                                        </p:tav>
                                        <p:tav tm="100000">
                                          <p:val>
                                            <p:strVal val="ppt_h"/>
                                          </p:val>
                                        </p:tav>
                                      </p:tavLst>
                                    </p:anim>
                                    <p:set>
                                      <p:cBhvr>
                                        <p:cTn id="57" dur="1" fill="hold">
                                          <p:stCondLst>
                                            <p:cond delay="999"/>
                                          </p:stCondLst>
                                        </p:cTn>
                                        <p:tgtEl>
                                          <p:spTgt spid="33"/>
                                        </p:tgtEl>
                                        <p:attrNameLst>
                                          <p:attrName>style.visibility</p:attrName>
                                        </p:attrNameLst>
                                      </p:cBhvr>
                                      <p:to>
                                        <p:strVal val="hidden"/>
                                      </p:to>
                                    </p:set>
                                  </p:childTnLst>
                                </p:cTn>
                              </p:par>
                              <p:par>
                                <p:cTn id="58" presetID="42" presetClass="entr" presetSubtype="0" fill="hold" nodeType="withEffect">
                                  <p:stCondLst>
                                    <p:cond delay="100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1000"/>
                                        <p:tgtEl>
                                          <p:spTgt spid="34"/>
                                        </p:tgtEl>
                                      </p:cBhvr>
                                    </p:animEffect>
                                    <p:anim calcmode="lin" valueType="num">
                                      <p:cBhvr>
                                        <p:cTn id="61" dur="1000" fill="hold"/>
                                        <p:tgtEl>
                                          <p:spTgt spid="34"/>
                                        </p:tgtEl>
                                        <p:attrNameLst>
                                          <p:attrName>ppt_x</p:attrName>
                                        </p:attrNameLst>
                                      </p:cBhvr>
                                      <p:tavLst>
                                        <p:tav tm="0">
                                          <p:val>
                                            <p:strVal val="#ppt_x"/>
                                          </p:val>
                                        </p:tav>
                                        <p:tav tm="100000">
                                          <p:val>
                                            <p:strVal val="#ppt_x"/>
                                          </p:val>
                                        </p:tav>
                                      </p:tavLst>
                                    </p:anim>
                                    <p:anim calcmode="lin" valueType="num">
                                      <p:cBhvr>
                                        <p:cTn id="62" dur="1000" fill="hold"/>
                                        <p:tgtEl>
                                          <p:spTgt spid="34"/>
                                        </p:tgtEl>
                                        <p:attrNameLst>
                                          <p:attrName>ppt_y</p:attrName>
                                        </p:attrNameLst>
                                      </p:cBhvr>
                                      <p:tavLst>
                                        <p:tav tm="0">
                                          <p:val>
                                            <p:strVal val="#ppt_y+.1"/>
                                          </p:val>
                                        </p:tav>
                                        <p:tav tm="100000">
                                          <p:val>
                                            <p:strVal val="#ppt_y"/>
                                          </p:val>
                                        </p:tav>
                                      </p:tavLst>
                                    </p:anim>
                                  </p:childTnLst>
                                </p:cTn>
                              </p:par>
                            </p:childTnLst>
                          </p:cTn>
                        </p:par>
                        <p:par>
                          <p:cTn id="63" fill="hold">
                            <p:stCondLst>
                              <p:cond delay="3000"/>
                            </p:stCondLst>
                            <p:childTnLst>
                              <p:par>
                                <p:cTn id="64" presetID="10" presetClass="entr" presetSubtype="0" fill="hold" grpId="0" nodeType="after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1000"/>
                                        <p:tgtEl>
                                          <p:spTgt spid="35"/>
                                        </p:tgtEl>
                                      </p:cBhvr>
                                    </p:animEffect>
                                  </p:childTnLst>
                                </p:cTn>
                              </p:par>
                            </p:childTnLst>
                          </p:cTn>
                        </p:par>
                        <p:par>
                          <p:cTn id="67" fill="hold">
                            <p:stCondLst>
                              <p:cond delay="4000"/>
                            </p:stCondLst>
                            <p:childTnLst>
                              <p:par>
                                <p:cTn id="68" presetID="10" presetClass="entr" presetSubtype="0" fill="hold" grpId="0" nodeType="after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P spid="22" grpId="0"/>
      <p:bldP spid="31" grpId="0" animBg="1"/>
      <p:bldP spid="32" grpId="0"/>
      <p:bldP spid="32" grpId="1"/>
      <p:bldP spid="33" grpId="0"/>
      <p:bldP spid="35" grpId="0"/>
      <p:bldP spid="36" grpId="0"/>
    </p:bldLst>
  </p:timing>
</p:sld>
</file>

<file path=ppt/tags/tag1.xml><?xml version="1.0" encoding="utf-8"?>
<p:tagLst xmlns:a="http://schemas.openxmlformats.org/drawingml/2006/main" xmlns:r="http://schemas.openxmlformats.org/officeDocument/2006/relationships" xmlns:p="http://schemas.openxmlformats.org/presentationml/2006/main">
  <p:tag name="AAMT_MUSIC" val="2"/>
  <p:tag name="POWER3D TRANSITION" val="Revdoors.p3d 1"/>
  <p:tag name="POWER3D OPTIONS" val="Medium "/>
  <p:tag name="POWER3D SOUND" val="Revolving Doors"/>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9592</TotalTime>
  <Words>3428</Words>
  <Application>Microsoft Office PowerPoint</Application>
  <PresentationFormat>On-screen Show (4:3)</PresentationFormat>
  <Paragraphs>553</Paragraphs>
  <Slides>64</Slides>
  <Notes>23</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64</vt:i4>
      </vt:variant>
    </vt:vector>
  </HeadingPairs>
  <TitlesOfParts>
    <vt:vector size="67" baseType="lpstr">
      <vt:lpstr>Median</vt:lpstr>
      <vt:lpstr>Equation</vt:lpstr>
      <vt:lpstr>Document</vt:lpstr>
      <vt:lpstr>Fiber Reinforced Polymer (Frp) Composites Rebar </vt:lpstr>
      <vt:lpstr>Outline</vt:lpstr>
      <vt:lpstr>About ACMA</vt:lpstr>
      <vt:lpstr>ACMA Industry Council</vt:lpstr>
      <vt:lpstr>FRP-RMC Manufacturers</vt:lpstr>
      <vt:lpstr>Introduction</vt:lpstr>
      <vt:lpstr>Traditional Approach to Corrosion Problems</vt:lpstr>
      <vt:lpstr>FRP Materials</vt:lpstr>
      <vt:lpstr>FRP Materials</vt:lpstr>
      <vt:lpstr>What is different?</vt:lpstr>
      <vt:lpstr>Composites Features</vt:lpstr>
      <vt:lpstr>Where should FRP rebar be used?</vt:lpstr>
      <vt:lpstr>Tensile Stress-Strain Characteristics</vt:lpstr>
      <vt:lpstr>FRP Properties</vt:lpstr>
      <vt:lpstr>Factors Affecting Material Characteristics</vt:lpstr>
      <vt:lpstr>Coefficient of Thermal Expansion</vt:lpstr>
      <vt:lpstr>Effect of High Temperatures</vt:lpstr>
      <vt:lpstr>FRP bars</vt:lpstr>
      <vt:lpstr>Pultrusion Process</vt:lpstr>
      <vt:lpstr>FRP Bar Types</vt:lpstr>
      <vt:lpstr>FRP bar types</vt:lpstr>
      <vt:lpstr>Innovation – hollow bar - coming soon</vt:lpstr>
      <vt:lpstr>Bar Sizes</vt:lpstr>
      <vt:lpstr>Strength and Modulus Grades</vt:lpstr>
      <vt:lpstr>Standards &amp; Specifications</vt:lpstr>
      <vt:lpstr>ACI – rebar design guideline</vt:lpstr>
      <vt:lpstr>ACI – rebar, materials spec</vt:lpstr>
      <vt:lpstr>ACI – rebar, construction spec</vt:lpstr>
      <vt:lpstr>AASHTO design guide</vt:lpstr>
      <vt:lpstr>ACI Test methods</vt:lpstr>
      <vt:lpstr>Rebar Test Methods</vt:lpstr>
      <vt:lpstr>Canada - Highway Bridge Design Code</vt:lpstr>
      <vt:lpstr>Canadian Standards</vt:lpstr>
      <vt:lpstr>Slide 34</vt:lpstr>
      <vt:lpstr>Durability</vt:lpstr>
      <vt:lpstr>Slide 36</vt:lpstr>
      <vt:lpstr>…..a closer look</vt:lpstr>
      <vt:lpstr>Applications</vt:lpstr>
      <vt:lpstr>TEA-21</vt:lpstr>
      <vt:lpstr>Installations Today</vt:lpstr>
      <vt:lpstr>Applications</vt:lpstr>
      <vt:lpstr> </vt:lpstr>
      <vt:lpstr>Morristown Bridge Vermont 2002 </vt:lpstr>
      <vt:lpstr>Emma Park Bridge, Pleasant Grove, Utah DOT, 2009</vt:lpstr>
      <vt:lpstr>Emma Park Bridge</vt:lpstr>
      <vt:lpstr>Emma Park Bridge</vt:lpstr>
      <vt:lpstr>53rd Ave Bridge Bettendorf, IA 2001</vt:lpstr>
      <vt:lpstr>Floodway Bridge, Manitoba, Canada</vt:lpstr>
      <vt:lpstr>Floodway Bridge, Manitoba, Canada</vt:lpstr>
      <vt:lpstr>Floodway Bridge, Manitoba, Canada</vt:lpstr>
      <vt:lpstr>O’Reilly Bridge - Canada</vt:lpstr>
      <vt:lpstr>Noden Causeway</vt:lpstr>
      <vt:lpstr>Noden Causeway</vt:lpstr>
      <vt:lpstr>Noden Causeway</vt:lpstr>
      <vt:lpstr>Slide 55</vt:lpstr>
      <vt:lpstr>Slide 56</vt:lpstr>
      <vt:lpstr>Slide 57</vt:lpstr>
      <vt:lpstr>Tunneling, soft-eye</vt:lpstr>
      <vt:lpstr>Seawalls</vt:lpstr>
      <vt:lpstr>Summary</vt:lpstr>
      <vt:lpstr>Composites Conference</vt:lpstr>
      <vt:lpstr>LRFD – Pultruded Composites</vt:lpstr>
      <vt:lpstr>Code of Standard Practice</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Kim Busel</dc:creator>
  <cp:lastModifiedBy>Owner</cp:lastModifiedBy>
  <cp:revision>966</cp:revision>
  <dcterms:created xsi:type="dcterms:W3CDTF">2011-03-04T18:29:11Z</dcterms:created>
  <dcterms:modified xsi:type="dcterms:W3CDTF">2012-10-26T14:42:47Z</dcterms:modified>
</cp:coreProperties>
</file>